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4" r:id="rId21"/>
    <p:sldId id="275" r:id="rId22"/>
    <p:sldId id="276" r:id="rId23"/>
    <p:sldId id="279" r:id="rId24"/>
    <p:sldId id="280"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16" autoAdjust="0"/>
  </p:normalViewPr>
  <p:slideViewPr>
    <p:cSldViewPr snapToGrid="0">
      <p:cViewPr varScale="1">
        <p:scale>
          <a:sx n="56" d="100"/>
          <a:sy n="56" d="100"/>
        </p:scale>
        <p:origin x="12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B7DA9-F0ED-48B7-896D-687971D1512F}" type="datetimeFigureOut">
              <a:rPr lang="zh-CN" altLang="en-US" smtClean="0"/>
              <a:t>2019/6/5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81A6-0F4A-4921-8EDA-21BE5EE728DC}" type="slidenum">
              <a:rPr lang="zh-CN" altLang="en-US" smtClean="0"/>
              <a:t>‹#›</a:t>
            </a:fld>
            <a:endParaRPr lang="zh-CN" altLang="en-US"/>
          </a:p>
        </p:txBody>
      </p:sp>
    </p:spTree>
    <p:extLst>
      <p:ext uri="{BB962C8B-B14F-4D97-AF65-F5344CB8AC3E}">
        <p14:creationId xmlns:p14="http://schemas.microsoft.com/office/powerpoint/2010/main" val="48397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15</a:t>
            </a:fld>
            <a:endParaRPr lang="zh-CN" altLang="en-US"/>
          </a:p>
        </p:txBody>
      </p:sp>
    </p:spTree>
    <p:extLst>
      <p:ext uri="{BB962C8B-B14F-4D97-AF65-F5344CB8AC3E}">
        <p14:creationId xmlns:p14="http://schemas.microsoft.com/office/powerpoint/2010/main" val="258885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充电电流</a:t>
            </a:r>
            <a:r>
              <a:rPr lang="en-US" altLang="zh-CN" dirty="0" smtClean="0"/>
              <a:t>10A</a:t>
            </a:r>
            <a:r>
              <a:rPr lang="zh-CN" altLang="en-US" dirty="0" smtClean="0"/>
              <a:t>以下，</a:t>
            </a:r>
            <a:r>
              <a:rPr lang="en-US" altLang="zh-CN" dirty="0" smtClean="0"/>
              <a:t>4~6</a:t>
            </a:r>
            <a:r>
              <a:rPr lang="zh-CN" altLang="en-US" dirty="0" smtClean="0"/>
              <a:t>小时充满（包含内部均衡时间）</a:t>
            </a:r>
            <a:endParaRPr lang="en-US" altLang="zh-CN" dirty="0" smtClean="0"/>
          </a:p>
          <a:p>
            <a:r>
              <a:rPr lang="en-US" altLang="zh-CN" dirty="0" smtClean="0"/>
              <a:t>220V16A</a:t>
            </a:r>
            <a:r>
              <a:rPr lang="zh-CN" altLang="en-US" smtClean="0"/>
              <a:t>插座或充电桩</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24</a:t>
            </a:fld>
            <a:endParaRPr lang="zh-CN" altLang="en-US"/>
          </a:p>
        </p:txBody>
      </p:sp>
    </p:spTree>
    <p:extLst>
      <p:ext uri="{BB962C8B-B14F-4D97-AF65-F5344CB8AC3E}">
        <p14:creationId xmlns:p14="http://schemas.microsoft.com/office/powerpoint/2010/main" val="63406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25</a:t>
            </a:fld>
            <a:endParaRPr lang="zh-CN" altLang="en-US"/>
          </a:p>
        </p:txBody>
      </p:sp>
    </p:spTree>
    <p:extLst>
      <p:ext uri="{BB962C8B-B14F-4D97-AF65-F5344CB8AC3E}">
        <p14:creationId xmlns:p14="http://schemas.microsoft.com/office/powerpoint/2010/main" val="187591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电量允许且车辆扭矩需求适中情况下，进入纯度模式</a:t>
            </a:r>
            <a:endParaRPr lang="en-US" altLang="zh-CN" dirty="0" smtClean="0"/>
          </a:p>
          <a:p>
            <a:r>
              <a:rPr lang="zh-CN" altLang="en-US" dirty="0" smtClean="0"/>
              <a:t>纯电里程</a:t>
            </a:r>
            <a:r>
              <a:rPr lang="en-US" altLang="zh-CN" dirty="0" smtClean="0"/>
              <a:t>88KM</a:t>
            </a:r>
          </a:p>
          <a:p>
            <a:r>
              <a:rPr lang="zh-CN" altLang="en-US" dirty="0" smtClean="0"/>
              <a:t>综合续航</a:t>
            </a:r>
            <a:r>
              <a:rPr lang="en-US" altLang="zh-CN" dirty="0" smtClean="0"/>
              <a:t>60KM</a:t>
            </a:r>
          </a:p>
          <a:p>
            <a:r>
              <a:rPr lang="zh-CN" altLang="en-US" dirty="0" smtClean="0"/>
              <a:t>最高速度</a:t>
            </a:r>
            <a:r>
              <a:rPr lang="en-US" altLang="zh-CN" dirty="0" smtClean="0"/>
              <a:t>130KM/H</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16</a:t>
            </a:fld>
            <a:endParaRPr lang="zh-CN" altLang="en-US"/>
          </a:p>
        </p:txBody>
      </p:sp>
    </p:spTree>
    <p:extLst>
      <p:ext uri="{BB962C8B-B14F-4D97-AF65-F5344CB8AC3E}">
        <p14:creationId xmlns:p14="http://schemas.microsoft.com/office/powerpoint/2010/main" val="290287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车辆电量较低，且扭据需求较低的情况下，进入串联驱动模式</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17</a:t>
            </a:fld>
            <a:endParaRPr lang="zh-CN" altLang="en-US"/>
          </a:p>
        </p:txBody>
      </p:sp>
    </p:spTree>
    <p:extLst>
      <p:ext uri="{BB962C8B-B14F-4D97-AF65-F5344CB8AC3E}">
        <p14:creationId xmlns:p14="http://schemas.microsoft.com/office/powerpoint/2010/main" val="37967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扭矩需求较大时进入并联驱动模式</a:t>
            </a:r>
            <a:endParaRPr lang="en-US" altLang="zh-CN" dirty="0" smtClean="0"/>
          </a:p>
          <a:p>
            <a:r>
              <a:rPr lang="zh-CN" altLang="en-US" dirty="0" smtClean="0"/>
              <a:t>操作可为</a:t>
            </a:r>
            <a:r>
              <a:rPr lang="en-US" altLang="zh-CN" dirty="0" smtClean="0"/>
              <a:t>E/N/M</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18</a:t>
            </a:fld>
            <a:endParaRPr lang="zh-CN" altLang="en-US"/>
          </a:p>
        </p:txBody>
      </p:sp>
    </p:spTree>
    <p:extLst>
      <p:ext uri="{BB962C8B-B14F-4D97-AF65-F5344CB8AC3E}">
        <p14:creationId xmlns:p14="http://schemas.microsoft.com/office/powerpoint/2010/main" val="205747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车辆滑行或踩下制动踏板的情况下</a:t>
            </a:r>
            <a:endParaRPr lang="en-US" altLang="zh-CN" dirty="0" smtClean="0"/>
          </a:p>
          <a:p>
            <a:r>
              <a:rPr lang="zh-CN" altLang="en-US" dirty="0" smtClean="0"/>
              <a:t>转入并联模式</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19</a:t>
            </a:fld>
            <a:endParaRPr lang="zh-CN" altLang="en-US"/>
          </a:p>
        </p:txBody>
      </p:sp>
    </p:spTree>
    <p:extLst>
      <p:ext uri="{BB962C8B-B14F-4D97-AF65-F5344CB8AC3E}">
        <p14:creationId xmlns:p14="http://schemas.microsoft.com/office/powerpoint/2010/main" val="168434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车辆滑行或踩下制动踏板的情况下</a:t>
            </a:r>
            <a:endParaRPr lang="en-US" altLang="zh-CN" dirty="0" smtClean="0"/>
          </a:p>
          <a:p>
            <a:r>
              <a:rPr lang="zh-CN" altLang="en-US" dirty="0" smtClean="0"/>
              <a:t>转入纯电动模式</a:t>
            </a:r>
            <a:endParaRPr lang="en-US" altLang="zh-CN" dirty="0" smtClean="0"/>
          </a:p>
          <a:p>
            <a:r>
              <a:rPr lang="zh-CN" altLang="en-US" dirty="0" smtClean="0"/>
              <a:t>发动机及</a:t>
            </a:r>
            <a:r>
              <a:rPr lang="en-US" altLang="zh-CN" dirty="0" smtClean="0"/>
              <a:t>ISG</a:t>
            </a:r>
            <a:r>
              <a:rPr lang="zh-CN" altLang="en-US" dirty="0" smtClean="0"/>
              <a:t>不工作</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20</a:t>
            </a:fld>
            <a:endParaRPr lang="zh-CN" altLang="en-US"/>
          </a:p>
        </p:txBody>
      </p:sp>
    </p:spTree>
    <p:extLst>
      <p:ext uri="{BB962C8B-B14F-4D97-AF65-F5344CB8AC3E}">
        <p14:creationId xmlns:p14="http://schemas.microsoft.com/office/powerpoint/2010/main" val="366413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行车中电池电量低，扭矩需求不大时进入行车充电模式</a:t>
            </a:r>
            <a:endParaRPr lang="en-US" altLang="zh-CN" dirty="0" smtClean="0"/>
          </a:p>
          <a:p>
            <a:r>
              <a:rPr lang="zh-CN" altLang="en-US" dirty="0" smtClean="0"/>
              <a:t>通过</a:t>
            </a:r>
            <a:r>
              <a:rPr lang="en-US" altLang="zh-CN" dirty="0" smtClean="0"/>
              <a:t>ISG</a:t>
            </a:r>
            <a:r>
              <a:rPr lang="zh-CN" altLang="en-US" dirty="0" smtClean="0"/>
              <a:t>电机平衡使发动机在最高效区间运行</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21</a:t>
            </a:fld>
            <a:endParaRPr lang="zh-CN" altLang="en-US"/>
          </a:p>
        </p:txBody>
      </p:sp>
    </p:spTree>
    <p:extLst>
      <p:ext uri="{BB962C8B-B14F-4D97-AF65-F5344CB8AC3E}">
        <p14:creationId xmlns:p14="http://schemas.microsoft.com/office/powerpoint/2010/main" val="193488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行车过程中，车速扭矩需求在一定范围内，进入发动机驱动模式</a:t>
            </a:r>
            <a:endParaRPr lang="en-US" altLang="zh-CN" dirty="0" smtClean="0"/>
          </a:p>
          <a:p>
            <a:r>
              <a:rPr lang="zh-CN" altLang="zh-CN" dirty="0" smtClean="0"/>
              <a:t>发动机工作在高效转速区间</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22</a:t>
            </a:fld>
            <a:endParaRPr lang="zh-CN" altLang="en-US"/>
          </a:p>
        </p:txBody>
      </p:sp>
    </p:spTree>
    <p:extLst>
      <p:ext uri="{BB962C8B-B14F-4D97-AF65-F5344CB8AC3E}">
        <p14:creationId xmlns:p14="http://schemas.microsoft.com/office/powerpoint/2010/main" val="199140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车辆处于静止，电池电量较低时，进入怠速充电模式</a:t>
            </a:r>
            <a:endParaRPr lang="en-US" altLang="zh-CN" dirty="0" smtClean="0"/>
          </a:p>
          <a:p>
            <a:r>
              <a:rPr lang="zh-CN" altLang="en-US" dirty="0" smtClean="0"/>
              <a:t>可支持怠速开启电空调数小时</a:t>
            </a:r>
            <a:endParaRPr lang="zh-CN" altLang="en-US" dirty="0"/>
          </a:p>
        </p:txBody>
      </p:sp>
      <p:sp>
        <p:nvSpPr>
          <p:cNvPr id="4" name="灯片编号占位符 3"/>
          <p:cNvSpPr>
            <a:spLocks noGrp="1"/>
          </p:cNvSpPr>
          <p:nvPr>
            <p:ph type="sldNum" sz="quarter" idx="10"/>
          </p:nvPr>
        </p:nvSpPr>
        <p:spPr/>
        <p:txBody>
          <a:bodyPr/>
          <a:lstStyle/>
          <a:p>
            <a:fld id="{776481A6-0F4A-4921-8EDA-21BE5EE728DC}" type="slidenum">
              <a:rPr lang="zh-CN" altLang="en-US" smtClean="0"/>
              <a:t>23</a:t>
            </a:fld>
            <a:endParaRPr lang="zh-CN" altLang="en-US"/>
          </a:p>
        </p:txBody>
      </p:sp>
    </p:spTree>
    <p:extLst>
      <p:ext uri="{BB962C8B-B14F-4D97-AF65-F5344CB8AC3E}">
        <p14:creationId xmlns:p14="http://schemas.microsoft.com/office/powerpoint/2010/main" val="83369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51290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131182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2689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6"/>
            <a:ext cx="12192000" cy="6852414"/>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493861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5663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2580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3747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9088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6155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9597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1144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F5423-3F41-4A5F-8A1F-841A9D575D3C}" type="datetimeFigureOut">
              <a:rPr lang="zh-CN" altLang="en-US" smtClean="0"/>
              <a:t>2019/6/5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8147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63" y="1119119"/>
            <a:ext cx="11204812" cy="5104262"/>
          </a:xfrm>
          <a:prstGeom prst="rect">
            <a:avLst/>
          </a:prstGeom>
        </p:spPr>
      </p:pic>
      <p:sp>
        <p:nvSpPr>
          <p:cNvPr id="3" name="内容占位符 2"/>
          <p:cNvSpPr>
            <a:spLocks noGrp="1"/>
          </p:cNvSpPr>
          <p:nvPr>
            <p:ph idx="1"/>
          </p:nvPr>
        </p:nvSpPr>
        <p:spPr>
          <a:xfrm>
            <a:off x="1378424" y="1897039"/>
            <a:ext cx="8939283" cy="709684"/>
          </a:xfrm>
        </p:spPr>
        <p:txBody>
          <a:bodyPr>
            <a:normAutofit/>
          </a:bodyPr>
          <a:lstStyle/>
          <a:p>
            <a:pPr marL="0" indent="0">
              <a:buNone/>
            </a:pPr>
            <a:r>
              <a:rPr lang="zh-CN" altLang="en-US" sz="4400" b="1" dirty="0" smtClean="0">
                <a:solidFill>
                  <a:srgbClr val="FF0000"/>
                </a:solidFill>
                <a:latin typeface="华文新魏" panose="02010800040101010101" pitchFamily="2" charset="-122"/>
                <a:ea typeface="华文新魏" panose="02010800040101010101" pitchFamily="2" charset="-122"/>
              </a:rPr>
              <a:t>荣威</a:t>
            </a:r>
            <a:r>
              <a:rPr lang="en-US" altLang="zh-CN" sz="4400" b="1" dirty="0" smtClean="0">
                <a:solidFill>
                  <a:srgbClr val="FF0000"/>
                </a:solidFill>
                <a:latin typeface="华文新魏" panose="02010800040101010101" pitchFamily="2" charset="-122"/>
                <a:ea typeface="华文新魏" panose="02010800040101010101" pitchFamily="2" charset="-122"/>
              </a:rPr>
              <a:t>eRX5</a:t>
            </a:r>
            <a:r>
              <a:rPr lang="zh-CN" altLang="en-US" sz="4400" b="1" dirty="0" smtClean="0">
                <a:solidFill>
                  <a:srgbClr val="FF0000"/>
                </a:solidFill>
                <a:latin typeface="华文新魏" panose="02010800040101010101" pitchFamily="2" charset="-122"/>
                <a:ea typeface="华文新魏" panose="02010800040101010101" pitchFamily="2" charset="-122"/>
              </a:rPr>
              <a:t>混合动力系统原理</a:t>
            </a:r>
            <a:endParaRPr lang="zh-CN" altLang="en-US" sz="4400" b="1"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9791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38200" y="1052945"/>
            <a:ext cx="10515600" cy="5124018"/>
          </a:xfrm>
        </p:spPr>
        <p:txBody>
          <a:bodyPr/>
          <a:lstStyle/>
          <a:p>
            <a:pPr marL="0" indent="0">
              <a:buNone/>
            </a:pPr>
            <a:r>
              <a:rPr lang="en-US" altLang="zh-CN" dirty="0" smtClean="0"/>
              <a:t>	</a:t>
            </a:r>
            <a:r>
              <a:rPr lang="zh-CN" altLang="en-US" dirty="0" smtClean="0"/>
              <a:t>电</a:t>
            </a:r>
            <a:r>
              <a:rPr lang="zh-CN" altLang="en-US" dirty="0"/>
              <a:t>驱动液压模块是整个变速箱的电控核心。它包括电磁阀、储能器、液压模块、位置传感器、阀体、拨叉、</a:t>
            </a:r>
            <a:r>
              <a:rPr lang="en-US" altLang="zh-CN" dirty="0"/>
              <a:t>C1</a:t>
            </a:r>
            <a:r>
              <a:rPr lang="zh-CN" altLang="en-US" dirty="0"/>
              <a:t>活塞总成、高压油滤、油泵、</a:t>
            </a:r>
            <a:r>
              <a:rPr lang="en-US" altLang="zh-CN" dirty="0"/>
              <a:t>C2</a:t>
            </a:r>
            <a:r>
              <a:rPr lang="zh-CN" altLang="en-US" dirty="0"/>
              <a:t>活塞总成等部件。</a:t>
            </a:r>
          </a:p>
        </p:txBody>
      </p:sp>
      <p:pic>
        <p:nvPicPr>
          <p:cNvPr id="11268" name="Picture 4" descr="https://pic1.zhimg.com/80/v2-b9bc40b03863b9a518d8c011fd52a500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74" y="2410895"/>
            <a:ext cx="5732703" cy="376606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pic1.zhimg.com/80/v2-e371869a64ecfae2df2ddc4ab49cefe0_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703" y="2631008"/>
            <a:ext cx="5323223" cy="354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0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69818"/>
            <a:ext cx="10515600" cy="5207145"/>
          </a:xfrm>
        </p:spPr>
        <p:txBody>
          <a:bodyPr/>
          <a:lstStyle/>
          <a:p>
            <a:pPr marL="0" indent="0">
              <a:buNone/>
            </a:pPr>
            <a:r>
              <a:rPr lang="en-US" altLang="zh-CN" dirty="0" smtClean="0"/>
              <a:t>	ISG</a:t>
            </a:r>
            <a:r>
              <a:rPr lang="zh-CN" altLang="en-US" dirty="0"/>
              <a:t>电机与</a:t>
            </a:r>
            <a:r>
              <a:rPr lang="en-US" altLang="zh-CN" dirty="0"/>
              <a:t>TM</a:t>
            </a:r>
            <a:r>
              <a:rPr lang="zh-CN" altLang="en-US" dirty="0"/>
              <a:t>电机组成了上汽</a:t>
            </a:r>
            <a:r>
              <a:rPr lang="en-US" altLang="zh-CN" dirty="0"/>
              <a:t>EDU</a:t>
            </a:r>
            <a:r>
              <a:rPr lang="zh-CN" altLang="en-US" dirty="0"/>
              <a:t>电驱动系统中绿芯动力部分</a:t>
            </a:r>
            <a:r>
              <a:rPr lang="zh-CN" altLang="en-US" dirty="0" smtClean="0"/>
              <a:t>，两</a:t>
            </a:r>
            <a:r>
              <a:rPr lang="zh-CN" altLang="en-US" dirty="0"/>
              <a:t>台电机的定子部分都做了水冷处理。用来优化电机的热管理，从而优化长时间电机工作产生高温下的表现。</a:t>
            </a:r>
            <a:r>
              <a:rPr lang="en-US" altLang="zh-CN" dirty="0"/>
              <a:t>ISG</a:t>
            </a:r>
            <a:r>
              <a:rPr lang="zh-CN" altLang="en-US" dirty="0"/>
              <a:t>电机和</a:t>
            </a:r>
            <a:r>
              <a:rPr lang="en-US" altLang="zh-CN" dirty="0"/>
              <a:t>TM</a:t>
            </a:r>
            <a:r>
              <a:rPr lang="zh-CN" altLang="en-US" dirty="0"/>
              <a:t>电机分别分布在两档齿轮组的两侧。内部分别集成了离合器</a:t>
            </a:r>
            <a:r>
              <a:rPr lang="en-US" altLang="zh-CN" dirty="0"/>
              <a:t>C1</a:t>
            </a:r>
            <a:r>
              <a:rPr lang="zh-CN" altLang="en-US" dirty="0"/>
              <a:t>和</a:t>
            </a:r>
            <a:r>
              <a:rPr lang="en-US" altLang="zh-CN" dirty="0"/>
              <a:t>C2</a:t>
            </a:r>
            <a:r>
              <a:rPr lang="zh-CN" altLang="en-US" dirty="0"/>
              <a:t>。从而控制动力的结合和脱开。</a:t>
            </a:r>
          </a:p>
        </p:txBody>
      </p:sp>
      <p:pic>
        <p:nvPicPr>
          <p:cNvPr id="12290" name="Picture 2" descr="https://pic2.zhimg.com/80/v2-68816f8006eec5d1c59b0bf0bde2a261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11" y="3043093"/>
            <a:ext cx="6858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1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en-US" altLang="zh-CN" dirty="0"/>
              <a:t>TM</a:t>
            </a:r>
            <a:r>
              <a:rPr lang="zh-CN" altLang="en-US" dirty="0"/>
              <a:t>电机及</a:t>
            </a:r>
            <a:r>
              <a:rPr lang="en-US" altLang="zh-CN" dirty="0"/>
              <a:t>ISG</a:t>
            </a:r>
            <a:r>
              <a:rPr lang="zh-CN" altLang="en-US" dirty="0"/>
              <a:t>电机</a:t>
            </a:r>
          </a:p>
        </p:txBody>
      </p:sp>
      <p:pic>
        <p:nvPicPr>
          <p:cNvPr id="13314" name="Picture 2" descr="https://pic4.zhimg.com/80/v2-0a390b2714442b43d24d76486fd06767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417" y="1771099"/>
            <a:ext cx="5424055" cy="40807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pic4.zhimg.com/80/v2-a4468ed3f6749d28f6ddc26b2bbf72cf_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208251"/>
            <a:ext cx="4067175" cy="6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3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ic1.zhimg.com/80/v2-622d393cc43442854f4fc5aa6cb2d584_h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014" y="2119745"/>
            <a:ext cx="5415542" cy="36074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pic2.zhimg.com/80/v2-49a75f2bcb6933a591fc015afa5a31d9_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207" y="2119745"/>
            <a:ext cx="5415541" cy="360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en-US" altLang="zh-CN" dirty="0"/>
              <a:t>EDU</a:t>
            </a:r>
            <a:r>
              <a:rPr lang="zh-CN" altLang="en-US" dirty="0"/>
              <a:t>电驱动拆解</a:t>
            </a:r>
          </a:p>
        </p:txBody>
      </p:sp>
      <p:pic>
        <p:nvPicPr>
          <p:cNvPr id="15362" name="Picture 2" descr="https://pic3.zhimg.com/80/v2-9df4b81e815d236f13afeded09c2e4ba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748919"/>
            <a:ext cx="59055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9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11382"/>
            <a:ext cx="10515600" cy="5165581"/>
          </a:xfrm>
        </p:spPr>
        <p:txBody>
          <a:bodyPr/>
          <a:lstStyle/>
          <a:p>
            <a:pPr marL="0" indent="0">
              <a:buNone/>
            </a:pPr>
            <a:r>
              <a:rPr lang="en-US" altLang="zh-CN" dirty="0" smtClean="0"/>
              <a:t>	EDU</a:t>
            </a:r>
            <a:r>
              <a:rPr lang="zh-CN" altLang="en-US" dirty="0"/>
              <a:t>电驱动</a:t>
            </a:r>
            <a:r>
              <a:rPr lang="zh-CN" altLang="en-US" dirty="0" smtClean="0"/>
              <a:t>系统分别</a:t>
            </a:r>
            <a:r>
              <a:rPr lang="zh-CN" altLang="en-US" dirty="0"/>
              <a:t>包含双芯（</a:t>
            </a:r>
            <a:r>
              <a:rPr lang="en-US" altLang="zh-CN" dirty="0"/>
              <a:t>ISG</a:t>
            </a:r>
            <a:r>
              <a:rPr lang="zh-CN" altLang="en-US" dirty="0"/>
              <a:t>电机和</a:t>
            </a:r>
            <a:r>
              <a:rPr lang="en-US" altLang="zh-CN" dirty="0"/>
              <a:t>TM</a:t>
            </a:r>
            <a:r>
              <a:rPr lang="zh-CN" altLang="en-US" dirty="0"/>
              <a:t>电机组成的绿芯部分加发动机组成的蓝芯部分）三核</a:t>
            </a:r>
            <a:r>
              <a:rPr lang="zh-CN" altLang="en-US" dirty="0" smtClean="0"/>
              <a:t>（三</a:t>
            </a:r>
            <a:r>
              <a:rPr lang="zh-CN" altLang="en-US" dirty="0"/>
              <a:t>个动力源），通过智能控制组成涵盖纯电、串联、并联、充电等共</a:t>
            </a:r>
            <a:r>
              <a:rPr lang="en-US" altLang="zh-CN" dirty="0"/>
              <a:t>8</a:t>
            </a:r>
            <a:r>
              <a:rPr lang="zh-CN" altLang="en-US" dirty="0"/>
              <a:t>种工作模式。</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200" y="2220352"/>
            <a:ext cx="4094018" cy="4134553"/>
          </a:xfrm>
          <a:prstGeom prst="rect">
            <a:avLst/>
          </a:prstGeom>
        </p:spPr>
      </p:pic>
      <p:pic>
        <p:nvPicPr>
          <p:cNvPr id="7" name="Picture 2" descr="https://pic2.zhimg.com/80/v2-9ec593564193f8b412cfb02006848ced_h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717" y="2309323"/>
            <a:ext cx="3705584" cy="395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3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08364"/>
            <a:ext cx="10515600" cy="5068599"/>
          </a:xfrm>
        </p:spPr>
        <p:txBody>
          <a:bodyPr/>
          <a:lstStyle/>
          <a:p>
            <a:pPr marL="0" indent="0">
              <a:buNone/>
            </a:pPr>
            <a:r>
              <a:rPr lang="zh-CN" altLang="en-US" dirty="0" smtClean="0"/>
              <a:t>混合驱动模式：</a:t>
            </a:r>
            <a:endParaRPr lang="en-US" altLang="zh-CN" dirty="0" smtClean="0"/>
          </a:p>
          <a:p>
            <a:pPr marL="0" indent="0">
              <a:buNone/>
            </a:pPr>
            <a:r>
              <a:rPr lang="en-US" altLang="zh-CN" dirty="0" smtClean="0"/>
              <a:t>1.</a:t>
            </a:r>
            <a:r>
              <a:rPr lang="zh-CN" altLang="zh-CN" dirty="0" smtClean="0"/>
              <a:t>纯</a:t>
            </a:r>
            <a:r>
              <a:rPr lang="zh-CN" altLang="zh-CN" dirty="0"/>
              <a:t>电驱动模式</a:t>
            </a:r>
          </a:p>
          <a:p>
            <a:pPr marL="0" indent="0">
              <a:buNone/>
            </a:pPr>
            <a:r>
              <a:rPr lang="en-US" altLang="zh-CN" dirty="0" smtClean="0"/>
              <a:t>	</a:t>
            </a:r>
            <a:r>
              <a:rPr lang="zh-CN" altLang="zh-CN" dirty="0" smtClean="0"/>
              <a:t>此</a:t>
            </a:r>
            <a:r>
              <a:rPr lang="zh-CN" altLang="zh-CN" dirty="0"/>
              <a:t>模式下</a:t>
            </a:r>
            <a:r>
              <a:rPr lang="en-US" altLang="zh-CN" dirty="0"/>
              <a:t>C1</a:t>
            </a:r>
            <a:r>
              <a:rPr lang="zh-CN" altLang="zh-CN" dirty="0"/>
              <a:t>离合器断开，</a:t>
            </a:r>
            <a:r>
              <a:rPr lang="en-US" altLang="zh-CN" dirty="0"/>
              <a:t>C2</a:t>
            </a:r>
            <a:r>
              <a:rPr lang="zh-CN" altLang="zh-CN" dirty="0"/>
              <a:t>离合器结合。由</a:t>
            </a:r>
            <a:r>
              <a:rPr lang="en-US" altLang="zh-CN" dirty="0"/>
              <a:t>TM</a:t>
            </a:r>
            <a:r>
              <a:rPr lang="zh-CN" altLang="zh-CN" dirty="0"/>
              <a:t>电机通过高压电池的能量驱动车辆。</a:t>
            </a:r>
          </a:p>
          <a:p>
            <a:pPr marL="0" indent="0">
              <a:buNone/>
            </a:pP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59" y="3034145"/>
            <a:ext cx="4782532" cy="314281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693" y="2729345"/>
            <a:ext cx="3410547" cy="3447618"/>
          </a:xfrm>
          <a:prstGeom prst="rect">
            <a:avLst/>
          </a:prstGeom>
        </p:spPr>
      </p:pic>
    </p:spTree>
    <p:extLst>
      <p:ext uri="{BB962C8B-B14F-4D97-AF65-F5344CB8AC3E}">
        <p14:creationId xmlns:p14="http://schemas.microsoft.com/office/powerpoint/2010/main" val="195111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83673"/>
            <a:ext cx="10515600" cy="5193290"/>
          </a:xfrm>
        </p:spPr>
        <p:txBody>
          <a:bodyPr/>
          <a:lstStyle/>
          <a:p>
            <a:pPr marL="0" indent="0">
              <a:buNone/>
            </a:pPr>
            <a:r>
              <a:rPr lang="en-US" altLang="zh-CN" dirty="0" smtClean="0">
                <a:latin typeface="+mn-ea"/>
              </a:rPr>
              <a:t>2</a:t>
            </a:r>
            <a:r>
              <a:rPr lang="zh-CN" altLang="en-US" dirty="0" smtClean="0">
                <a:latin typeface="+mn-ea"/>
              </a:rPr>
              <a:t>、</a:t>
            </a:r>
            <a:r>
              <a:rPr lang="zh-CN" altLang="zh-CN" dirty="0" smtClean="0">
                <a:latin typeface="+mn-ea"/>
              </a:rPr>
              <a:t>串联</a:t>
            </a:r>
            <a:r>
              <a:rPr lang="zh-CN" altLang="zh-CN" dirty="0">
                <a:latin typeface="+mn-ea"/>
              </a:rPr>
              <a:t>驱动</a:t>
            </a:r>
            <a:r>
              <a:rPr lang="zh-CN" altLang="zh-CN" dirty="0" smtClean="0">
                <a:latin typeface="+mn-ea"/>
              </a:rPr>
              <a:t>模式</a:t>
            </a:r>
            <a:endParaRPr lang="en-US" altLang="zh-CN" dirty="0" smtClean="0">
              <a:latin typeface="+mn-ea"/>
            </a:endParaRPr>
          </a:p>
          <a:p>
            <a:pPr marL="0" indent="0">
              <a:buNone/>
            </a:pPr>
            <a:r>
              <a:rPr lang="en-US" altLang="zh-CN" dirty="0" smtClean="0">
                <a:latin typeface="+mn-ea"/>
              </a:rPr>
              <a:t>	C1</a:t>
            </a:r>
            <a:r>
              <a:rPr lang="zh-CN" altLang="zh-CN" dirty="0">
                <a:latin typeface="+mn-ea"/>
              </a:rPr>
              <a:t>离合器断开，</a:t>
            </a:r>
            <a:r>
              <a:rPr lang="en-US" altLang="zh-CN" dirty="0">
                <a:latin typeface="+mn-ea"/>
              </a:rPr>
              <a:t>C2</a:t>
            </a:r>
            <a:r>
              <a:rPr lang="zh-CN" altLang="zh-CN" dirty="0">
                <a:latin typeface="+mn-ea"/>
              </a:rPr>
              <a:t>离合器结合。发动机工作通过</a:t>
            </a:r>
            <a:r>
              <a:rPr lang="en-US" altLang="zh-CN" dirty="0">
                <a:latin typeface="+mn-ea"/>
              </a:rPr>
              <a:t>ISG</a:t>
            </a:r>
            <a:r>
              <a:rPr lang="zh-CN" altLang="zh-CN" dirty="0">
                <a:latin typeface="+mn-ea"/>
              </a:rPr>
              <a:t>电机对高压电池充电。由</a:t>
            </a:r>
            <a:r>
              <a:rPr lang="en-US" altLang="zh-CN" dirty="0">
                <a:latin typeface="+mn-ea"/>
              </a:rPr>
              <a:t>TM</a:t>
            </a:r>
            <a:r>
              <a:rPr lang="zh-CN" altLang="zh-CN" dirty="0">
                <a:latin typeface="+mn-ea"/>
              </a:rPr>
              <a:t>电机通过高压电池的能量驱动车辆。</a:t>
            </a:r>
          </a:p>
          <a:p>
            <a:pPr marL="0" indent="0">
              <a:buNone/>
            </a:pP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3269673"/>
            <a:ext cx="5306290" cy="248732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646" y="2424545"/>
            <a:ext cx="3666297" cy="3752418"/>
          </a:xfrm>
          <a:prstGeom prst="rect">
            <a:avLst/>
          </a:prstGeom>
        </p:spPr>
      </p:pic>
    </p:spTree>
    <p:extLst>
      <p:ext uri="{BB962C8B-B14F-4D97-AF65-F5344CB8AC3E}">
        <p14:creationId xmlns:p14="http://schemas.microsoft.com/office/powerpoint/2010/main" val="72205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4345" y="1025236"/>
            <a:ext cx="10515600" cy="5221000"/>
          </a:xfrm>
        </p:spPr>
        <p:txBody>
          <a:bodyPr/>
          <a:lstStyle/>
          <a:p>
            <a:pPr marL="0" indent="0">
              <a:buNone/>
            </a:pPr>
            <a:r>
              <a:rPr lang="en-US" altLang="zh-CN" dirty="0" smtClean="0"/>
              <a:t>3</a:t>
            </a:r>
            <a:r>
              <a:rPr lang="zh-CN" altLang="en-US" dirty="0" smtClean="0"/>
              <a:t>、并联</a:t>
            </a:r>
            <a:r>
              <a:rPr lang="zh-CN" altLang="en-US" dirty="0"/>
              <a:t>驱动</a:t>
            </a:r>
            <a:r>
              <a:rPr lang="zh-CN" altLang="en-US" dirty="0" smtClean="0"/>
              <a:t>模式</a:t>
            </a:r>
            <a:endParaRPr lang="en-US" altLang="zh-CN" dirty="0" smtClean="0"/>
          </a:p>
          <a:p>
            <a:pPr marL="0" indent="0">
              <a:buNone/>
            </a:pPr>
            <a:r>
              <a:rPr lang="en-US" altLang="zh-CN" dirty="0" smtClean="0"/>
              <a:t>	C1</a:t>
            </a:r>
            <a:r>
              <a:rPr lang="zh-CN" altLang="zh-CN" dirty="0"/>
              <a:t>和</a:t>
            </a:r>
            <a:r>
              <a:rPr lang="en-US" altLang="zh-CN" dirty="0"/>
              <a:t>C2</a:t>
            </a:r>
            <a:r>
              <a:rPr lang="zh-CN" altLang="zh-CN" dirty="0"/>
              <a:t>离合器均结合，此时发动机、</a:t>
            </a:r>
            <a:r>
              <a:rPr lang="en-US" altLang="zh-CN" dirty="0"/>
              <a:t>ISG</a:t>
            </a:r>
            <a:r>
              <a:rPr lang="zh-CN" altLang="zh-CN" dirty="0"/>
              <a:t>电机及</a:t>
            </a:r>
            <a:r>
              <a:rPr lang="en-US" altLang="zh-CN" dirty="0"/>
              <a:t>TM</a:t>
            </a:r>
            <a:r>
              <a:rPr lang="zh-CN" altLang="zh-CN" dirty="0"/>
              <a:t>电机都工作并输出动力。该工况多用于急加速</a:t>
            </a:r>
            <a:r>
              <a:rPr lang="zh-CN" altLang="zh-CN" dirty="0" smtClean="0"/>
              <a:t>的</a:t>
            </a:r>
            <a:r>
              <a:rPr lang="zh-CN" altLang="en-US" dirty="0" smtClean="0"/>
              <a:t>情况。</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78" y="3635736"/>
            <a:ext cx="5143500" cy="242887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023" y="2281837"/>
            <a:ext cx="3722977" cy="3964399"/>
          </a:xfrm>
          <a:prstGeom prst="rect">
            <a:avLst/>
          </a:prstGeom>
        </p:spPr>
      </p:pic>
    </p:spTree>
    <p:extLst>
      <p:ext uri="{BB962C8B-B14F-4D97-AF65-F5344CB8AC3E}">
        <p14:creationId xmlns:p14="http://schemas.microsoft.com/office/powerpoint/2010/main" val="344168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39091"/>
            <a:ext cx="10515600" cy="5137872"/>
          </a:xfrm>
        </p:spPr>
        <p:txBody>
          <a:bodyPr/>
          <a:lstStyle/>
          <a:p>
            <a:pPr marL="0" indent="0">
              <a:buNone/>
            </a:pPr>
            <a:r>
              <a:rPr lang="en-US" altLang="zh-CN" dirty="0" smtClean="0"/>
              <a:t>4</a:t>
            </a:r>
            <a:r>
              <a:rPr lang="zh-CN" altLang="en-US" dirty="0" smtClean="0"/>
              <a:t>、</a:t>
            </a:r>
            <a:r>
              <a:rPr lang="zh-CN" altLang="zh-CN" dirty="0" smtClean="0"/>
              <a:t>能量</a:t>
            </a:r>
            <a:r>
              <a:rPr lang="zh-CN" altLang="zh-CN" dirty="0"/>
              <a:t>回收模式</a:t>
            </a:r>
          </a:p>
          <a:p>
            <a:pPr marL="0" indent="0">
              <a:buNone/>
            </a:pPr>
            <a:r>
              <a:rPr lang="en-US" altLang="zh-CN" dirty="0" smtClean="0"/>
              <a:t>	</a:t>
            </a:r>
            <a:r>
              <a:rPr lang="zh-CN" altLang="zh-CN" dirty="0" smtClean="0"/>
              <a:t>该</a:t>
            </a:r>
            <a:r>
              <a:rPr lang="zh-CN" altLang="zh-CN" dirty="0"/>
              <a:t>模式即可通过</a:t>
            </a:r>
            <a:r>
              <a:rPr lang="en-US" altLang="zh-CN" dirty="0"/>
              <a:t>C1\C2</a:t>
            </a:r>
            <a:r>
              <a:rPr lang="zh-CN" altLang="zh-CN" dirty="0"/>
              <a:t>离合器均结合时</a:t>
            </a:r>
            <a:r>
              <a:rPr lang="en-US" altLang="zh-CN" dirty="0"/>
              <a:t>ISG</a:t>
            </a:r>
            <a:r>
              <a:rPr lang="zh-CN" altLang="zh-CN" dirty="0"/>
              <a:t>和</a:t>
            </a:r>
            <a:r>
              <a:rPr lang="en-US" altLang="zh-CN" dirty="0"/>
              <a:t>TM</a:t>
            </a:r>
            <a:r>
              <a:rPr lang="zh-CN" altLang="zh-CN" dirty="0"/>
              <a:t>电机同时发电来实现，也可通过仅</a:t>
            </a:r>
            <a:r>
              <a:rPr lang="en-US" altLang="zh-CN" dirty="0"/>
              <a:t>C2</a:t>
            </a:r>
            <a:r>
              <a:rPr lang="zh-CN" altLang="zh-CN" dirty="0"/>
              <a:t>离合器接合由</a:t>
            </a:r>
            <a:r>
              <a:rPr lang="en-US" altLang="zh-CN" dirty="0"/>
              <a:t>TM</a:t>
            </a:r>
            <a:r>
              <a:rPr lang="zh-CN" altLang="zh-CN" dirty="0"/>
              <a:t>电机来发电，实现灵活的制动能量回收。</a:t>
            </a:r>
          </a:p>
          <a:p>
            <a:pPr marL="0" indent="0">
              <a:buNone/>
            </a:pPr>
            <a:endParaRPr lang="zh-CN" altLang="en-US" dirty="0"/>
          </a:p>
        </p:txBody>
      </p:sp>
      <p:pic>
        <p:nvPicPr>
          <p:cNvPr id="4" name="图片 3" descr="C:\Users\白皮饼\Desktop\新建位图图像 (3).bmp"/>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87411"/>
            <a:ext cx="5162550" cy="2838450"/>
          </a:xfrm>
          <a:prstGeom prst="rect">
            <a:avLst/>
          </a:prstGeom>
          <a:noFill/>
          <a:ln>
            <a:no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92" y="2330858"/>
            <a:ext cx="3940752" cy="3846105"/>
          </a:xfrm>
          <a:prstGeom prst="rect">
            <a:avLst/>
          </a:prstGeom>
        </p:spPr>
      </p:pic>
    </p:spTree>
    <p:extLst>
      <p:ext uri="{BB962C8B-B14F-4D97-AF65-F5344CB8AC3E}">
        <p14:creationId xmlns:p14="http://schemas.microsoft.com/office/powerpoint/2010/main" val="140680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352" y="1825625"/>
            <a:ext cx="5328168" cy="4351338"/>
          </a:xfrm>
        </p:spPr>
      </p:pic>
    </p:spTree>
    <p:extLst>
      <p:ext uri="{BB962C8B-B14F-4D97-AF65-F5344CB8AC3E}">
        <p14:creationId xmlns:p14="http://schemas.microsoft.com/office/powerpoint/2010/main" val="178873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838200" y="1094509"/>
            <a:ext cx="10515600" cy="5082454"/>
          </a:xfrm>
        </p:spPr>
        <p:txBody>
          <a:bodyPr/>
          <a:lstStyle/>
          <a:p>
            <a:pPr marL="0" indent="0">
              <a:buNone/>
            </a:pPr>
            <a:r>
              <a:rPr lang="en-US" altLang="zh-CN" dirty="0" smtClean="0"/>
              <a:t>4</a:t>
            </a:r>
            <a:r>
              <a:rPr lang="zh-CN" altLang="en-US" dirty="0" smtClean="0"/>
              <a:t>、能量回收模式</a:t>
            </a:r>
            <a:r>
              <a:rPr lang="en-US" altLang="zh-CN" dirty="0" smtClean="0"/>
              <a:t>2</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505" y="997527"/>
            <a:ext cx="5102295" cy="5179436"/>
          </a:xfrm>
          <a:prstGeom prst="rect">
            <a:avLst/>
          </a:prstGeom>
        </p:spPr>
      </p:pic>
      <p:pic>
        <p:nvPicPr>
          <p:cNvPr id="7" name="图片 6" descr="C:\Users\白皮饼\Desktop\新建位图图像 (3).bmp"/>
          <p:cNvPicPr/>
          <p:nvPr/>
        </p:nvPicPr>
        <p:blipFill>
          <a:blip r:embed="rId4">
            <a:extLst>
              <a:ext uri="{28A0092B-C50C-407E-A947-70E740481C1C}">
                <a14:useLocalDpi xmlns:a14="http://schemas.microsoft.com/office/drawing/2010/main" val="0"/>
              </a:ext>
            </a:extLst>
          </a:blip>
          <a:srcRect/>
          <a:stretch>
            <a:fillRect/>
          </a:stretch>
        </p:blipFill>
        <p:spPr bwMode="auto">
          <a:xfrm>
            <a:off x="990601" y="2591666"/>
            <a:ext cx="4759036" cy="2838450"/>
          </a:xfrm>
          <a:prstGeom prst="rect">
            <a:avLst/>
          </a:prstGeom>
          <a:noFill/>
          <a:ln>
            <a:noFill/>
          </a:ln>
        </p:spPr>
      </p:pic>
    </p:spTree>
    <p:extLst>
      <p:ext uri="{BB962C8B-B14F-4D97-AF65-F5344CB8AC3E}">
        <p14:creationId xmlns:p14="http://schemas.microsoft.com/office/powerpoint/2010/main" val="236709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69818"/>
            <a:ext cx="10515600" cy="5207145"/>
          </a:xfrm>
        </p:spPr>
        <p:txBody>
          <a:bodyPr/>
          <a:lstStyle/>
          <a:p>
            <a:pPr marL="0" indent="0">
              <a:buNone/>
            </a:pPr>
            <a:r>
              <a:rPr lang="en-US" altLang="zh-CN" dirty="0" smtClean="0"/>
              <a:t>5</a:t>
            </a:r>
            <a:r>
              <a:rPr lang="zh-CN" altLang="en-US" dirty="0" smtClean="0"/>
              <a:t>、</a:t>
            </a:r>
            <a:r>
              <a:rPr lang="zh-CN" altLang="zh-CN" dirty="0" smtClean="0"/>
              <a:t>行车</a:t>
            </a:r>
            <a:r>
              <a:rPr lang="zh-CN" altLang="zh-CN" dirty="0"/>
              <a:t>充电模式</a:t>
            </a:r>
          </a:p>
          <a:p>
            <a:pPr marL="0" indent="0">
              <a:buNone/>
            </a:pPr>
            <a:r>
              <a:rPr lang="en-US" altLang="zh-CN" dirty="0" smtClean="0"/>
              <a:t>	</a:t>
            </a:r>
            <a:r>
              <a:rPr lang="zh-CN" altLang="zh-CN" dirty="0" smtClean="0"/>
              <a:t>当</a:t>
            </a:r>
            <a:r>
              <a:rPr lang="zh-CN" altLang="zh-CN" dirty="0"/>
              <a:t>电池电量低时，可切换至</a:t>
            </a:r>
            <a:r>
              <a:rPr lang="en-US" altLang="zh-CN" dirty="0"/>
              <a:t>C1</a:t>
            </a:r>
            <a:r>
              <a:rPr lang="zh-CN" altLang="zh-CN" dirty="0"/>
              <a:t>离合器接合，</a:t>
            </a:r>
            <a:r>
              <a:rPr lang="en-US" altLang="zh-CN" dirty="0"/>
              <a:t>C2</a:t>
            </a:r>
            <a:r>
              <a:rPr lang="zh-CN" altLang="zh-CN" dirty="0"/>
              <a:t>离合器断开，从而发动机直接驱动车辆同时由</a:t>
            </a:r>
            <a:r>
              <a:rPr lang="en-US" altLang="zh-CN" dirty="0"/>
              <a:t>ISG</a:t>
            </a:r>
            <a:r>
              <a:rPr lang="zh-CN" altLang="zh-CN" dirty="0"/>
              <a:t>电机对电池进行充电。</a:t>
            </a:r>
          </a:p>
          <a:p>
            <a:pPr marL="0" indent="0">
              <a:buNone/>
            </a:pP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73390"/>
            <a:ext cx="5100730" cy="240463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399" y="2314576"/>
            <a:ext cx="3973657" cy="4102672"/>
          </a:xfrm>
          <a:prstGeom prst="rect">
            <a:avLst/>
          </a:prstGeom>
        </p:spPr>
      </p:pic>
    </p:spTree>
    <p:extLst>
      <p:ext uri="{BB962C8B-B14F-4D97-AF65-F5344CB8AC3E}">
        <p14:creationId xmlns:p14="http://schemas.microsoft.com/office/powerpoint/2010/main" val="1251466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8927" y="997527"/>
            <a:ext cx="10515600" cy="5193290"/>
          </a:xfrm>
        </p:spPr>
        <p:txBody>
          <a:bodyPr/>
          <a:lstStyle/>
          <a:p>
            <a:pPr marL="0" indent="0">
              <a:buNone/>
            </a:pPr>
            <a:r>
              <a:rPr lang="en-US" altLang="zh-CN" dirty="0" smtClean="0"/>
              <a:t>6</a:t>
            </a:r>
            <a:r>
              <a:rPr lang="zh-CN" altLang="en-US" dirty="0" smtClean="0"/>
              <a:t>、</a:t>
            </a:r>
            <a:r>
              <a:rPr lang="zh-CN" altLang="zh-CN" dirty="0" smtClean="0"/>
              <a:t>发动机</a:t>
            </a:r>
            <a:r>
              <a:rPr lang="zh-CN" altLang="zh-CN" dirty="0"/>
              <a:t>驱动模式</a:t>
            </a:r>
          </a:p>
          <a:p>
            <a:pPr marL="0" indent="0">
              <a:buNone/>
            </a:pPr>
            <a:r>
              <a:rPr lang="en-US" altLang="zh-CN" dirty="0"/>
              <a:t>C1</a:t>
            </a:r>
            <a:r>
              <a:rPr lang="zh-CN" altLang="zh-CN" dirty="0"/>
              <a:t>接合，</a:t>
            </a:r>
            <a:r>
              <a:rPr lang="en-US" altLang="zh-CN" dirty="0"/>
              <a:t>C2</a:t>
            </a:r>
            <a:r>
              <a:rPr lang="zh-CN" altLang="zh-CN" dirty="0"/>
              <a:t>断开，发动机直接驱动车辆，</a:t>
            </a:r>
            <a:r>
              <a:rPr lang="en-US" altLang="zh-CN" dirty="0"/>
              <a:t>ISG</a:t>
            </a:r>
            <a:r>
              <a:rPr lang="zh-CN" altLang="zh-CN" dirty="0"/>
              <a:t>和</a:t>
            </a:r>
            <a:r>
              <a:rPr lang="en-US" altLang="zh-CN" dirty="0"/>
              <a:t>TM</a:t>
            </a:r>
            <a:r>
              <a:rPr lang="zh-CN" altLang="zh-CN" dirty="0"/>
              <a:t>均不工作，这种驱动模式多出现在发动机工作在高效转速区间的情况下，比如高速公路上中高速巡航驾驶</a:t>
            </a:r>
          </a:p>
          <a:p>
            <a:pPr marL="0" indent="0">
              <a:buNone/>
            </a:pP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73" y="3103418"/>
            <a:ext cx="4925291" cy="286789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1" y="2332143"/>
            <a:ext cx="4320146" cy="3639165"/>
          </a:xfrm>
          <a:prstGeom prst="rect">
            <a:avLst/>
          </a:prstGeom>
        </p:spPr>
      </p:pic>
    </p:spTree>
    <p:extLst>
      <p:ext uri="{BB962C8B-B14F-4D97-AF65-F5344CB8AC3E}">
        <p14:creationId xmlns:p14="http://schemas.microsoft.com/office/powerpoint/2010/main" val="788085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52945"/>
            <a:ext cx="10515600" cy="5124018"/>
          </a:xfrm>
        </p:spPr>
        <p:txBody>
          <a:bodyPr/>
          <a:lstStyle/>
          <a:p>
            <a:pPr marL="0" indent="0">
              <a:buNone/>
            </a:pPr>
            <a:r>
              <a:rPr lang="en-US" altLang="zh-CN" dirty="0" smtClean="0"/>
              <a:t>7</a:t>
            </a:r>
            <a:r>
              <a:rPr lang="zh-CN" altLang="en-US" dirty="0" smtClean="0"/>
              <a:t>、</a:t>
            </a:r>
            <a:r>
              <a:rPr lang="zh-CN" altLang="zh-CN" dirty="0" smtClean="0"/>
              <a:t>怠</a:t>
            </a:r>
            <a:r>
              <a:rPr lang="zh-CN" altLang="zh-CN" dirty="0"/>
              <a:t>速充电模式</a:t>
            </a:r>
          </a:p>
          <a:p>
            <a:pPr marL="0" indent="0">
              <a:buNone/>
            </a:pPr>
            <a:r>
              <a:rPr lang="en-US" altLang="zh-CN" dirty="0" smtClean="0"/>
              <a:t>	</a:t>
            </a:r>
            <a:r>
              <a:rPr lang="zh-CN" altLang="zh-CN" dirty="0" smtClean="0"/>
              <a:t>车辆</a:t>
            </a:r>
            <a:r>
              <a:rPr lang="zh-CN" altLang="zh-CN" dirty="0"/>
              <a:t>静止或等红灯时</a:t>
            </a:r>
            <a:r>
              <a:rPr lang="en-US" altLang="zh-CN" dirty="0"/>
              <a:t>CI</a:t>
            </a:r>
            <a:r>
              <a:rPr lang="zh-CN" altLang="zh-CN" dirty="0"/>
              <a:t>离合器断开，</a:t>
            </a:r>
            <a:r>
              <a:rPr lang="zh-CN" altLang="zh-CN" dirty="0" smtClean="0"/>
              <a:t>发动机</a:t>
            </a:r>
            <a:r>
              <a:rPr lang="zh-CN" altLang="en-US" dirty="0" smtClean="0"/>
              <a:t>驱动</a:t>
            </a:r>
            <a:r>
              <a:rPr lang="en-US" altLang="zh-CN" dirty="0" smtClean="0"/>
              <a:t>ISG</a:t>
            </a:r>
            <a:r>
              <a:rPr lang="zh-CN" altLang="zh-CN" dirty="0"/>
              <a:t>电机发电，对高压电池充电，此时</a:t>
            </a:r>
            <a:r>
              <a:rPr lang="en-US" altLang="zh-CN" dirty="0"/>
              <a:t>TM</a:t>
            </a:r>
            <a:r>
              <a:rPr lang="zh-CN" altLang="zh-CN" dirty="0"/>
              <a:t>电机不工作。</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14954"/>
            <a:ext cx="4762613" cy="2292259"/>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875" y="2024928"/>
            <a:ext cx="4352925" cy="4276725"/>
          </a:xfrm>
          <a:prstGeom prst="rect">
            <a:avLst/>
          </a:prstGeom>
        </p:spPr>
      </p:pic>
    </p:spTree>
    <p:extLst>
      <p:ext uri="{BB962C8B-B14F-4D97-AF65-F5344CB8AC3E}">
        <p14:creationId xmlns:p14="http://schemas.microsoft.com/office/powerpoint/2010/main" val="219246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451" y="3325091"/>
            <a:ext cx="4785878" cy="2427937"/>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523" y="1675461"/>
            <a:ext cx="4391025" cy="4410075"/>
          </a:xfrm>
          <a:prstGeom prst="rect">
            <a:avLst/>
          </a:prstGeom>
        </p:spPr>
      </p:pic>
      <p:sp>
        <p:nvSpPr>
          <p:cNvPr id="6" name="矩形 5"/>
          <p:cNvSpPr/>
          <p:nvPr/>
        </p:nvSpPr>
        <p:spPr>
          <a:xfrm>
            <a:off x="880196" y="958380"/>
            <a:ext cx="6096000" cy="954107"/>
          </a:xfrm>
          <a:prstGeom prst="rect">
            <a:avLst/>
          </a:prstGeom>
        </p:spPr>
        <p:txBody>
          <a:bodyPr>
            <a:spAutoFit/>
          </a:bodyPr>
          <a:lstStyle/>
          <a:p>
            <a:pPr algn="just">
              <a:spcAft>
                <a:spcPts val="0"/>
              </a:spcAft>
            </a:pPr>
            <a:r>
              <a:rPr lang="en-US" altLang="zh-CN" sz="2800" kern="100" dirty="0" smtClean="0">
                <a:latin typeface="Calibri" panose="020F0502020204030204" pitchFamily="34" charset="0"/>
                <a:cs typeface="Times New Roman" panose="02020603050405020304" pitchFamily="18" charset="0"/>
              </a:rPr>
              <a:t>8</a:t>
            </a:r>
            <a:r>
              <a:rPr lang="zh-CN" altLang="en-US" sz="2800" kern="100" dirty="0" smtClean="0">
                <a:latin typeface="Calibri" panose="020F0502020204030204" pitchFamily="34" charset="0"/>
                <a:cs typeface="Times New Roman" panose="02020603050405020304" pitchFamily="18" charset="0"/>
              </a:rPr>
              <a:t>、</a:t>
            </a:r>
            <a:r>
              <a:rPr lang="zh-CN" altLang="zh-CN" sz="2800" kern="100" dirty="0" smtClean="0">
                <a:latin typeface="Calibri" panose="020F0502020204030204" pitchFamily="34" charset="0"/>
                <a:cs typeface="Times New Roman" panose="02020603050405020304" pitchFamily="18" charset="0"/>
              </a:rPr>
              <a:t>外</a:t>
            </a:r>
            <a:r>
              <a:rPr lang="zh-CN" altLang="zh-CN" sz="2800" kern="100" dirty="0">
                <a:latin typeface="Calibri" panose="020F0502020204030204" pitchFamily="34" charset="0"/>
                <a:cs typeface="Times New Roman" panose="02020603050405020304" pitchFamily="18" charset="0"/>
              </a:rPr>
              <a:t>接充电模式</a:t>
            </a:r>
          </a:p>
          <a:p>
            <a:pPr algn="just">
              <a:spcAft>
                <a:spcPts val="0"/>
              </a:spcAft>
            </a:pPr>
            <a:r>
              <a:rPr lang="zh-CN" altLang="zh-CN" sz="2800" kern="100" dirty="0">
                <a:latin typeface="Calibri" panose="020F0502020204030204" pitchFamily="34" charset="0"/>
                <a:cs typeface="Times New Roman" panose="02020603050405020304" pitchFamily="18" charset="0"/>
              </a:rPr>
              <a:t>直接通过外接充电器给高压电池充电。</a:t>
            </a:r>
          </a:p>
        </p:txBody>
      </p:sp>
    </p:spTree>
    <p:extLst>
      <p:ext uri="{BB962C8B-B14F-4D97-AF65-F5344CB8AC3E}">
        <p14:creationId xmlns:p14="http://schemas.microsoft.com/office/powerpoint/2010/main" val="328614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31333"/>
            <a:ext cx="10515600" cy="5245630"/>
          </a:xfrm>
        </p:spPr>
        <p:txBody>
          <a:bodyPr/>
          <a:lstStyle/>
          <a:p>
            <a:pPr marL="0" indent="0">
              <a:buNone/>
            </a:pPr>
            <a:r>
              <a:rPr lang="zh-CN" altLang="en-US" dirty="0" smtClean="0"/>
              <a:t>工况实际细化</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504" y="0"/>
            <a:ext cx="5723792" cy="6858000"/>
          </a:xfrm>
          <a:prstGeom prst="rect">
            <a:avLst/>
          </a:prstGeom>
        </p:spPr>
      </p:pic>
    </p:spTree>
    <p:extLst>
      <p:ext uri="{BB962C8B-B14F-4D97-AF65-F5344CB8AC3E}">
        <p14:creationId xmlns:p14="http://schemas.microsoft.com/office/powerpoint/2010/main" val="24727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630" y="2484337"/>
            <a:ext cx="6762509" cy="3806710"/>
          </a:xfrm>
        </p:spPr>
      </p:pic>
      <p:sp>
        <p:nvSpPr>
          <p:cNvPr id="5" name="矩形 4"/>
          <p:cNvSpPr/>
          <p:nvPr/>
        </p:nvSpPr>
        <p:spPr>
          <a:xfrm>
            <a:off x="779734" y="1099342"/>
            <a:ext cx="10456302" cy="1384995"/>
          </a:xfrm>
          <a:prstGeom prst="rect">
            <a:avLst/>
          </a:prstGeom>
        </p:spPr>
        <p:txBody>
          <a:bodyPr wrap="square">
            <a:spAutoFit/>
          </a:bodyPr>
          <a:lstStyle/>
          <a:p>
            <a:r>
              <a:rPr lang="zh-CN" altLang="en-US" sz="2800" dirty="0">
                <a:solidFill>
                  <a:srgbClr val="1A1A1A"/>
                </a:solidFill>
                <a:latin typeface="-apple-system"/>
              </a:rPr>
              <a:t>荣</a:t>
            </a:r>
            <a:r>
              <a:rPr lang="zh-CN" altLang="en-US" sz="2800" dirty="0" smtClean="0">
                <a:solidFill>
                  <a:srgbClr val="1A1A1A"/>
                </a:solidFill>
                <a:latin typeface="-apple-system"/>
              </a:rPr>
              <a:t>威</a:t>
            </a:r>
            <a:r>
              <a:rPr lang="en-US" altLang="zh-CN" sz="2800" dirty="0" smtClean="0">
                <a:solidFill>
                  <a:srgbClr val="1A1A1A"/>
                </a:solidFill>
                <a:latin typeface="-apple-system"/>
              </a:rPr>
              <a:t>eRX5       EDU</a:t>
            </a:r>
            <a:r>
              <a:rPr lang="zh-CN" altLang="en-US" sz="2800" dirty="0" smtClean="0">
                <a:solidFill>
                  <a:srgbClr val="1A1A1A"/>
                </a:solidFill>
                <a:latin typeface="-apple-system"/>
              </a:rPr>
              <a:t>系统介绍</a:t>
            </a:r>
            <a:endParaRPr lang="en-US" altLang="zh-CN" sz="2800" dirty="0" smtClean="0">
              <a:solidFill>
                <a:srgbClr val="1A1A1A"/>
              </a:solidFill>
              <a:latin typeface="-apple-system"/>
            </a:endParaRPr>
          </a:p>
          <a:p>
            <a:r>
              <a:rPr lang="en-US" altLang="zh-CN" sz="2800" dirty="0" smtClean="0">
                <a:solidFill>
                  <a:srgbClr val="1A1A1A"/>
                </a:solidFill>
                <a:latin typeface="-apple-system"/>
              </a:rPr>
              <a:t>EDU</a:t>
            </a:r>
            <a:r>
              <a:rPr lang="zh-CN" altLang="en-US" sz="2800" dirty="0">
                <a:solidFill>
                  <a:srgbClr val="1A1A1A"/>
                </a:solidFill>
                <a:latin typeface="-apple-system"/>
              </a:rPr>
              <a:t>电驱动系统通过两组离合器对发动机和两台电机组成的三个动力源进行智能控制</a:t>
            </a:r>
            <a:endParaRPr lang="zh-CN" altLang="en-US" sz="2800" dirty="0"/>
          </a:p>
        </p:txBody>
      </p:sp>
    </p:spTree>
    <p:extLst>
      <p:ext uri="{BB962C8B-B14F-4D97-AF65-F5344CB8AC3E}">
        <p14:creationId xmlns:p14="http://schemas.microsoft.com/office/powerpoint/2010/main" val="16579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80655"/>
            <a:ext cx="10515600" cy="5096308"/>
          </a:xfrm>
        </p:spPr>
        <p:txBody>
          <a:bodyPr/>
          <a:lstStyle/>
          <a:p>
            <a:pPr marL="0" indent="0">
              <a:buNone/>
            </a:pPr>
            <a:r>
              <a:rPr lang="zh-CN" altLang="en-US" dirty="0"/>
              <a:t>上汽</a:t>
            </a:r>
            <a:r>
              <a:rPr lang="en-US" altLang="zh-CN" dirty="0"/>
              <a:t>EDU</a:t>
            </a:r>
            <a:r>
              <a:rPr lang="zh-CN" altLang="en-US" dirty="0"/>
              <a:t>电驱动系统包括液压模块及齿轮组、</a:t>
            </a:r>
            <a:r>
              <a:rPr lang="en-US" altLang="zh-CN" dirty="0"/>
              <a:t>ISG</a:t>
            </a:r>
            <a:r>
              <a:rPr lang="zh-CN" altLang="en-US" dirty="0"/>
              <a:t>电机及集成离合器</a:t>
            </a:r>
            <a:r>
              <a:rPr lang="en-US" altLang="zh-CN" dirty="0"/>
              <a:t>1</a:t>
            </a:r>
            <a:r>
              <a:rPr lang="zh-CN" altLang="en-US" dirty="0"/>
              <a:t>和</a:t>
            </a:r>
            <a:r>
              <a:rPr lang="en-US" altLang="zh-CN" dirty="0"/>
              <a:t>TM</a:t>
            </a:r>
            <a:r>
              <a:rPr lang="zh-CN" altLang="en-US" dirty="0"/>
              <a:t>电机及集成离合器</a:t>
            </a:r>
            <a:r>
              <a:rPr lang="en-US" altLang="zh-CN" dirty="0"/>
              <a:t>2</a:t>
            </a:r>
            <a:r>
              <a:rPr lang="zh-CN" altLang="en-US" dirty="0"/>
              <a:t>组成。</a:t>
            </a:r>
          </a:p>
          <a:p>
            <a:pPr marL="0" indent="0">
              <a:buNone/>
            </a:pPr>
            <a:r>
              <a:rPr lang="zh-CN" altLang="en-US" dirty="0"/>
              <a:t>液压模块及齿轮组包括：液压模块、液压盖、齿轮轴系、高压线</a:t>
            </a:r>
          </a:p>
          <a:p>
            <a:pPr marL="0" indent="0">
              <a:buNone/>
            </a:pPr>
            <a:r>
              <a:rPr lang="en-US" altLang="zh-CN" dirty="0"/>
              <a:t>ISG</a:t>
            </a:r>
            <a:r>
              <a:rPr lang="zh-CN" altLang="en-US" dirty="0"/>
              <a:t>电机及集成离合器</a:t>
            </a:r>
            <a:r>
              <a:rPr lang="en-US" altLang="zh-CN" dirty="0"/>
              <a:t>1</a:t>
            </a:r>
            <a:r>
              <a:rPr lang="zh-CN" altLang="en-US" dirty="0"/>
              <a:t>包括：</a:t>
            </a:r>
            <a:r>
              <a:rPr lang="en-US" altLang="zh-CN" dirty="0"/>
              <a:t>ISG</a:t>
            </a:r>
            <a:r>
              <a:rPr lang="zh-CN" altLang="en-US" dirty="0"/>
              <a:t>壳体、</a:t>
            </a:r>
            <a:r>
              <a:rPr lang="en-US" altLang="zh-CN" dirty="0"/>
              <a:t>ISG</a:t>
            </a:r>
            <a:r>
              <a:rPr lang="zh-CN" altLang="en-US" dirty="0"/>
              <a:t>电机及旋变位置传感器、</a:t>
            </a:r>
            <a:r>
              <a:rPr lang="en-US" altLang="zh-CN" dirty="0"/>
              <a:t>C1</a:t>
            </a:r>
            <a:r>
              <a:rPr lang="zh-CN" altLang="en-US" dirty="0"/>
              <a:t>离合器及驱动系统</a:t>
            </a:r>
          </a:p>
          <a:p>
            <a:pPr marL="0" indent="0">
              <a:buNone/>
            </a:pPr>
            <a:r>
              <a:rPr lang="en-US" altLang="zh-CN" dirty="0"/>
              <a:t>TM</a:t>
            </a:r>
            <a:r>
              <a:rPr lang="zh-CN" altLang="en-US" dirty="0"/>
              <a:t>电机及集成离合器</a:t>
            </a:r>
            <a:r>
              <a:rPr lang="en-US" altLang="zh-CN" dirty="0"/>
              <a:t>2</a:t>
            </a:r>
            <a:r>
              <a:rPr lang="zh-CN" altLang="en-US" dirty="0"/>
              <a:t>包括：</a:t>
            </a:r>
            <a:r>
              <a:rPr lang="en-US" altLang="zh-CN" dirty="0"/>
              <a:t>TM</a:t>
            </a:r>
            <a:r>
              <a:rPr lang="zh-CN" altLang="en-US" dirty="0"/>
              <a:t>后盖、</a:t>
            </a:r>
            <a:r>
              <a:rPr lang="en-US" altLang="zh-CN" dirty="0"/>
              <a:t>TM</a:t>
            </a:r>
            <a:r>
              <a:rPr lang="zh-CN" altLang="en-US" dirty="0"/>
              <a:t>电机及旋变位置传感器、</a:t>
            </a:r>
            <a:r>
              <a:rPr lang="en-US" altLang="zh-CN" dirty="0"/>
              <a:t>C2</a:t>
            </a:r>
            <a:r>
              <a:rPr lang="zh-CN" altLang="en-US" dirty="0"/>
              <a:t>离合器及驱动系统及</a:t>
            </a:r>
            <a:r>
              <a:rPr lang="en-US" altLang="zh-CN" dirty="0"/>
              <a:t>TM</a:t>
            </a:r>
            <a:r>
              <a:rPr lang="zh-CN" altLang="en-US" dirty="0"/>
              <a:t>壳体。</a:t>
            </a:r>
          </a:p>
          <a:p>
            <a:endParaRPr lang="zh-CN" altLang="en-US" dirty="0"/>
          </a:p>
        </p:txBody>
      </p:sp>
    </p:spTree>
    <p:extLst>
      <p:ext uri="{BB962C8B-B14F-4D97-AF65-F5344CB8AC3E}">
        <p14:creationId xmlns:p14="http://schemas.microsoft.com/office/powerpoint/2010/main" val="399484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ic3.zhimg.com/80/v2-d339cee606608852dd2b1cf669133952_h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691" y="997529"/>
            <a:ext cx="8239414" cy="495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ic2.zhimg.com/80/v2-5fd44e1dc4e9c20ce2baca166b3ce109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9" y="2189018"/>
            <a:ext cx="11875323" cy="380999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37309" y="1069262"/>
            <a:ext cx="10820400" cy="1384995"/>
          </a:xfrm>
          <a:prstGeom prst="rect">
            <a:avLst/>
          </a:prstGeom>
        </p:spPr>
        <p:txBody>
          <a:bodyPr wrap="square">
            <a:spAutoFit/>
          </a:bodyPr>
          <a:lstStyle/>
          <a:p>
            <a:r>
              <a:rPr lang="en-US" altLang="zh-CN" dirty="0" smtClean="0">
                <a:solidFill>
                  <a:srgbClr val="1A1A1A"/>
                </a:solidFill>
                <a:latin typeface="-apple-system"/>
              </a:rPr>
              <a:t>	</a:t>
            </a:r>
            <a:r>
              <a:rPr lang="zh-CN" altLang="en-US" sz="2800" dirty="0" smtClean="0">
                <a:solidFill>
                  <a:srgbClr val="1A1A1A"/>
                </a:solidFill>
                <a:latin typeface="-apple-system"/>
              </a:rPr>
              <a:t>上</a:t>
            </a:r>
            <a:r>
              <a:rPr lang="zh-CN" altLang="en-US" sz="2800" dirty="0">
                <a:solidFill>
                  <a:srgbClr val="1A1A1A"/>
                </a:solidFill>
                <a:latin typeface="-apple-system"/>
              </a:rPr>
              <a:t>汽</a:t>
            </a:r>
            <a:r>
              <a:rPr lang="en-US" altLang="zh-CN" sz="2800" dirty="0">
                <a:solidFill>
                  <a:srgbClr val="1A1A1A"/>
                </a:solidFill>
                <a:latin typeface="-apple-system"/>
              </a:rPr>
              <a:t>EDU</a:t>
            </a:r>
            <a:r>
              <a:rPr lang="zh-CN" altLang="en-US" sz="2800" dirty="0">
                <a:solidFill>
                  <a:srgbClr val="1A1A1A"/>
                </a:solidFill>
                <a:latin typeface="-apple-system"/>
              </a:rPr>
              <a:t>电驱动系统组成框图可见，其主要的功能为将发动机及</a:t>
            </a:r>
            <a:r>
              <a:rPr lang="en-US" altLang="zh-CN" sz="2800" dirty="0">
                <a:solidFill>
                  <a:srgbClr val="1A1A1A"/>
                </a:solidFill>
                <a:latin typeface="-apple-system"/>
              </a:rPr>
              <a:t>ISG</a:t>
            </a:r>
            <a:r>
              <a:rPr lang="zh-CN" altLang="en-US" sz="2800" dirty="0">
                <a:solidFill>
                  <a:srgbClr val="1A1A1A"/>
                </a:solidFill>
                <a:latin typeface="-apple-system"/>
              </a:rPr>
              <a:t>集成启动电机、</a:t>
            </a:r>
            <a:r>
              <a:rPr lang="en-US" altLang="zh-CN" sz="2800" dirty="0">
                <a:solidFill>
                  <a:srgbClr val="1A1A1A"/>
                </a:solidFill>
                <a:latin typeface="-apple-system"/>
              </a:rPr>
              <a:t>TM</a:t>
            </a:r>
            <a:r>
              <a:rPr lang="zh-CN" altLang="en-US" sz="2800" dirty="0">
                <a:solidFill>
                  <a:srgbClr val="1A1A1A"/>
                </a:solidFill>
                <a:latin typeface="-apple-system"/>
              </a:rPr>
              <a:t>驱动电机的动力经两档变速箱及差速器输送至车轮。</a:t>
            </a:r>
            <a:endParaRPr lang="zh-CN" altLang="en-US" sz="2800" dirty="0"/>
          </a:p>
        </p:txBody>
      </p:sp>
    </p:spTree>
    <p:extLst>
      <p:ext uri="{BB962C8B-B14F-4D97-AF65-F5344CB8AC3E}">
        <p14:creationId xmlns:p14="http://schemas.microsoft.com/office/powerpoint/2010/main" val="48419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en-US" altLang="zh-CN" dirty="0" smtClean="0"/>
              <a:t>	</a:t>
            </a:r>
            <a:r>
              <a:rPr lang="zh-CN" altLang="en-US" dirty="0" smtClean="0"/>
              <a:t>发动机</a:t>
            </a:r>
            <a:r>
              <a:rPr lang="zh-CN" altLang="en-US" dirty="0"/>
              <a:t>及</a:t>
            </a:r>
            <a:r>
              <a:rPr lang="en-US" altLang="zh-CN" dirty="0"/>
              <a:t>ISG</a:t>
            </a:r>
            <a:r>
              <a:rPr lang="zh-CN" altLang="en-US" dirty="0"/>
              <a:t>电机在两档齿轮组的左侧，</a:t>
            </a:r>
            <a:r>
              <a:rPr lang="en-US" altLang="zh-CN" dirty="0"/>
              <a:t>TM</a:t>
            </a:r>
            <a:r>
              <a:rPr lang="zh-CN" altLang="en-US" dirty="0"/>
              <a:t>电机则位于两档齿轮组的右侧。分别通过</a:t>
            </a:r>
            <a:r>
              <a:rPr lang="en-US" altLang="zh-CN" dirty="0"/>
              <a:t>C1</a:t>
            </a:r>
            <a:r>
              <a:rPr lang="zh-CN" altLang="en-US" dirty="0"/>
              <a:t>常开离合器和</a:t>
            </a:r>
            <a:r>
              <a:rPr lang="en-US" altLang="zh-CN" dirty="0"/>
              <a:t>C2</a:t>
            </a:r>
            <a:r>
              <a:rPr lang="zh-CN" altLang="en-US" dirty="0"/>
              <a:t>常闭离合器控制动力的结合或脱开。两个电机都由电机控制器</a:t>
            </a:r>
            <a:r>
              <a:rPr lang="en-US" altLang="zh-CN" dirty="0"/>
              <a:t>Inverter</a:t>
            </a:r>
            <a:r>
              <a:rPr lang="zh-CN" altLang="en-US" dirty="0"/>
              <a:t>驱动。其能量来自高压锂电池。</a:t>
            </a:r>
            <a:r>
              <a:rPr lang="en-US" altLang="zh-CN" dirty="0"/>
              <a:t>BMS</a:t>
            </a:r>
            <a:r>
              <a:rPr lang="zh-CN" altLang="en-US" dirty="0"/>
              <a:t>电池管理模块负责监控电池的电量。</a:t>
            </a:r>
            <a:r>
              <a:rPr lang="en-US" altLang="zh-CN" dirty="0"/>
              <a:t>HCU/TCU</a:t>
            </a:r>
            <a:r>
              <a:rPr lang="zh-CN" altLang="en-US" dirty="0"/>
              <a:t>控制模块则负载混合动力模式的切换以及对应的换挡动作。</a:t>
            </a:r>
          </a:p>
        </p:txBody>
      </p:sp>
      <p:pic>
        <p:nvPicPr>
          <p:cNvPr id="8194" name="Picture 2" descr="https://pic1.zhimg.com/80/v2-fbe613f28db7bd071d58a4abe8574704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025053"/>
            <a:ext cx="59055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69818"/>
            <a:ext cx="4803775" cy="5207145"/>
          </a:xfrm>
        </p:spPr>
        <p:txBody>
          <a:bodyPr/>
          <a:lstStyle/>
          <a:p>
            <a:pPr marL="0" indent="0">
              <a:buNone/>
            </a:pPr>
            <a:r>
              <a:rPr lang="zh-CN" altLang="en-US" dirty="0" smtClean="0"/>
              <a:t>液压模块和变速箱换挡机构</a:t>
            </a:r>
            <a:endParaRPr lang="en-US" altLang="zh-CN" dirty="0" smtClean="0"/>
          </a:p>
          <a:p>
            <a:pPr marL="0" indent="0">
              <a:buNone/>
            </a:pPr>
            <a:r>
              <a:rPr lang="en-US" altLang="zh-CN" dirty="0" smtClean="0"/>
              <a:t>	</a:t>
            </a:r>
            <a:r>
              <a:rPr lang="zh-CN" altLang="en-US" dirty="0" smtClean="0"/>
              <a:t>两</a:t>
            </a:r>
            <a:r>
              <a:rPr lang="zh-CN" altLang="en-US" dirty="0"/>
              <a:t>档齿轮组位于整个电驱变速箱</a:t>
            </a:r>
            <a:r>
              <a:rPr lang="en-US" altLang="zh-CN" dirty="0"/>
              <a:t>EDU</a:t>
            </a:r>
            <a:r>
              <a:rPr lang="zh-CN" altLang="en-US" dirty="0"/>
              <a:t>的中央部分。由液压模块进行挡位选择相关的控制。同时液压模块还通过液压活塞对</a:t>
            </a:r>
            <a:r>
              <a:rPr lang="en-US" altLang="zh-CN" dirty="0"/>
              <a:t>C1</a:t>
            </a:r>
            <a:r>
              <a:rPr lang="zh-CN" altLang="en-US" dirty="0"/>
              <a:t>，</a:t>
            </a:r>
            <a:r>
              <a:rPr lang="en-US" altLang="zh-CN" dirty="0"/>
              <a:t>C2</a:t>
            </a:r>
            <a:r>
              <a:rPr lang="zh-CN" altLang="en-US" dirty="0"/>
              <a:t>两组离合器进行控制。</a:t>
            </a:r>
          </a:p>
        </p:txBody>
      </p:sp>
      <p:pic>
        <p:nvPicPr>
          <p:cNvPr id="9218" name="Picture 2" descr="https://pic4.zhimg.com/80/v2-65f845b4ec666b82384c48f3f0cbc7eb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1998085"/>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3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00545"/>
            <a:ext cx="10515600" cy="5276418"/>
          </a:xfrm>
        </p:spPr>
        <p:txBody>
          <a:bodyPr/>
          <a:lstStyle/>
          <a:p>
            <a:pPr marL="0" indent="0">
              <a:buNone/>
            </a:pPr>
            <a:r>
              <a:rPr lang="en-US" altLang="zh-CN" dirty="0" smtClean="0"/>
              <a:t>	</a:t>
            </a:r>
            <a:r>
              <a:rPr lang="zh-CN" altLang="en-US" dirty="0" smtClean="0"/>
              <a:t>两</a:t>
            </a:r>
            <a:r>
              <a:rPr lang="zh-CN" altLang="en-US" dirty="0"/>
              <a:t>档齿轮组部分主要包括输入轴、一档齿轮、二挡齿轮、同步器和差速器结构。其中一档齿轮和二档齿轮的选择通过换挡拨叉完成</a:t>
            </a:r>
            <a:r>
              <a:rPr lang="zh-CN" altLang="en-US" dirty="0" smtClean="0"/>
              <a:t>。这</a:t>
            </a:r>
            <a:r>
              <a:rPr lang="zh-CN" altLang="en-US" dirty="0"/>
              <a:t>部分变速箱结构可以看成是</a:t>
            </a:r>
            <a:r>
              <a:rPr lang="en-US" altLang="zh-CN" dirty="0"/>
              <a:t>AMT</a:t>
            </a:r>
            <a:r>
              <a:rPr lang="zh-CN" altLang="en-US" dirty="0"/>
              <a:t>变速箱类型。而同步器则控制着三个动力源的动力是否与车轮脱开。其概念类似与传统自动变速箱的</a:t>
            </a:r>
            <a:r>
              <a:rPr lang="en-US" altLang="zh-CN" dirty="0"/>
              <a:t>N</a:t>
            </a:r>
            <a:r>
              <a:rPr lang="zh-CN" altLang="en-US" dirty="0"/>
              <a:t>档。同步器的脱开主要短时出现在挡位切换过程中，或者长时间出现在怠速充电或启动发动机工况。</a:t>
            </a:r>
          </a:p>
        </p:txBody>
      </p:sp>
      <p:pic>
        <p:nvPicPr>
          <p:cNvPr id="10242" name="Picture 2" descr="https://pic3.zhimg.com/80/v2-0769ebe8ea7fd6c2d3e638f876367742_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3" y="3252749"/>
            <a:ext cx="3941330" cy="2924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ic1.zhimg.com/80/v2-e1c9f532c48dfbde638c7406a00a4dd0_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986" y="3252749"/>
            <a:ext cx="4393396" cy="29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489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3881</TotalTime>
  <Words>435</Words>
  <Application>Microsoft Office PowerPoint</Application>
  <PresentationFormat>宽屏</PresentationFormat>
  <Paragraphs>67</Paragraphs>
  <Slides>25</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-apple-system</vt:lpstr>
      <vt:lpstr>华文新魏</vt:lpstr>
      <vt:lpstr>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白皮饼</cp:lastModifiedBy>
  <cp:revision>235</cp:revision>
  <dcterms:created xsi:type="dcterms:W3CDTF">2018-06-13T04:44:44Z</dcterms:created>
  <dcterms:modified xsi:type="dcterms:W3CDTF">2019-06-05T00:56:55Z</dcterms:modified>
</cp:coreProperties>
</file>