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B7DA9-F0ED-48B7-896D-687971D1512F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481A6-0F4A-4921-8EDA-21BE5EE728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97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481A6-0F4A-4921-8EDA-21BE5EE728D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62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481A6-0F4A-4921-8EDA-21BE5EE728D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4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9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82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898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6"/>
            <a:ext cx="12192000" cy="685241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861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37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80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73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88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5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70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44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F5423-3F41-4A5F-8A1F-841A9D575D3C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47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1119119"/>
            <a:ext cx="11204812" cy="5104262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8424" y="1897039"/>
            <a:ext cx="4394579" cy="709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400" b="1" dirty="0" smtClean="0">
                <a:solidFill>
                  <a:srgbClr val="FF0000"/>
                </a:solidFill>
              </a:rPr>
              <a:t>旋变原理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39283" y="5036023"/>
            <a:ext cx="152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沈振峰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37230"/>
            <a:ext cx="10515600" cy="5308979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	</a:t>
            </a:r>
            <a:r>
              <a:rPr lang="zh-CN" altLang="zh-CN" dirty="0" smtClean="0"/>
              <a:t>旋</a:t>
            </a:r>
            <a:r>
              <a:rPr lang="zh-CN" altLang="zh-CN" dirty="0"/>
              <a:t>变的本质是一个变压器。关键参数也与变压器类似，比如额定电压、额定频率、变压比。</a:t>
            </a:r>
          </a:p>
        </p:txBody>
      </p:sp>
      <p:pic>
        <p:nvPicPr>
          <p:cNvPr id="4" name="图片 3" descr="旋转变压器RESOLVER的原理与特点 - lvqd - SIEMENS运动控制器/伺服驱动器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014" y="1856096"/>
            <a:ext cx="9647943" cy="432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0191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213" y="1000965"/>
            <a:ext cx="7691935" cy="5314703"/>
          </a:xfrm>
        </p:spPr>
      </p:pic>
    </p:spTree>
    <p:extLst>
      <p:ext uri="{BB962C8B-B14F-4D97-AF65-F5344CB8AC3E}">
        <p14:creationId xmlns:p14="http://schemas.microsoft.com/office/powerpoint/2010/main" val="78264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93" y="1037229"/>
            <a:ext cx="7590426" cy="5184799"/>
          </a:xfrm>
        </p:spPr>
      </p:pic>
    </p:spTree>
    <p:extLst>
      <p:ext uri="{BB962C8B-B14F-4D97-AF65-F5344CB8AC3E}">
        <p14:creationId xmlns:p14="http://schemas.microsoft.com/office/powerpoint/2010/main" val="89836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09934"/>
            <a:ext cx="10257430" cy="5167029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	</a:t>
            </a:r>
            <a:r>
              <a:rPr lang="zh-CN" altLang="zh-CN" dirty="0" smtClean="0"/>
              <a:t>旋</a:t>
            </a:r>
            <a:r>
              <a:rPr lang="zh-CN" altLang="zh-CN" dirty="0"/>
              <a:t>变就是</a:t>
            </a:r>
            <a:r>
              <a:rPr lang="zh-CN" altLang="zh-CN" dirty="0" smtClean="0"/>
              <a:t>基于</a:t>
            </a:r>
            <a:r>
              <a:rPr lang="zh-CN" altLang="en-US" dirty="0" smtClean="0"/>
              <a:t>这个</a:t>
            </a:r>
            <a:r>
              <a:rPr lang="zh-CN" altLang="zh-CN" dirty="0" smtClean="0"/>
              <a:t>原理</a:t>
            </a:r>
            <a:r>
              <a:rPr lang="zh-CN" altLang="zh-CN" dirty="0"/>
              <a:t>设计的：输出信号幅值随位置变化而变化，但频率不变。旋变在实际应用中，设置了两组输出线圈，两者相位差</a:t>
            </a:r>
            <a:r>
              <a:rPr lang="en-US" altLang="zh-CN" dirty="0"/>
              <a:t>90</a:t>
            </a:r>
            <a:r>
              <a:rPr lang="zh-CN" altLang="zh-CN" dirty="0"/>
              <a:t>度，从而可以输出幅值为</a:t>
            </a:r>
            <a:r>
              <a:rPr lang="en-US" altLang="zh-CN" dirty="0"/>
              <a:t>SIN</a:t>
            </a:r>
            <a:r>
              <a:rPr lang="zh-CN" altLang="zh-CN" dirty="0"/>
              <a:t>与</a:t>
            </a:r>
            <a:r>
              <a:rPr lang="en-US" altLang="zh-CN" dirty="0"/>
              <a:t>COS</a:t>
            </a:r>
            <a:r>
              <a:rPr lang="zh-CN" altLang="zh-CN" dirty="0"/>
              <a:t>变化的两组信号。端子号</a:t>
            </a:r>
            <a:r>
              <a:rPr lang="en-US" altLang="zh-CN" dirty="0"/>
              <a:t>S1~S4.</a:t>
            </a:r>
            <a:endParaRPr lang="zh-CN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456" y="2803428"/>
            <a:ext cx="9175275" cy="337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19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旋转变压器RESOLVER的原理与特点 - lvqd - SIEMENS运动控制器/伺服驱动器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2184" y="1746914"/>
            <a:ext cx="5773003" cy="364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386686" y="826784"/>
            <a:ext cx="549549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	</a:t>
            </a:r>
            <a:r>
              <a:rPr lang="zh-CN" altLang="en-US" sz="2800" dirty="0" smtClean="0"/>
              <a:t>旋</a:t>
            </a:r>
            <a:r>
              <a:rPr lang="zh-CN" altLang="en-US" sz="2800" dirty="0"/>
              <a:t>变的输入输出电压之间的具体函数关系如下所示:</a:t>
            </a:r>
          </a:p>
          <a:p>
            <a:r>
              <a:rPr lang="zh-CN" altLang="en-US" sz="2800" dirty="0"/>
              <a:t>设转子转动角度为θ，初级线圈电压(即励磁电压)为:</a:t>
            </a:r>
          </a:p>
          <a:p>
            <a:r>
              <a:rPr lang="zh-CN" altLang="en-US" sz="2800" dirty="0"/>
              <a:t>ER1-R2＝Esin2πft</a:t>
            </a:r>
          </a:p>
          <a:p>
            <a:r>
              <a:rPr lang="zh-CN" altLang="en-US" sz="2800" dirty="0"/>
              <a:t>式中 f——励磁频率; E——信号幅度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r>
              <a:rPr lang="zh-CN" altLang="en-US" sz="2800" dirty="0" smtClean="0"/>
              <a:t>那么</a:t>
            </a:r>
            <a:r>
              <a:rPr lang="zh-CN" altLang="en-US" sz="2800" dirty="0"/>
              <a:t>输出</a:t>
            </a:r>
            <a:r>
              <a:rPr lang="zh-CN" altLang="en-US" sz="2800" dirty="0" smtClean="0"/>
              <a:t>电压</a:t>
            </a:r>
            <a:endParaRPr lang="en-US" altLang="zh-CN" sz="2800" dirty="0" smtClean="0"/>
          </a:p>
          <a:p>
            <a:r>
              <a:rPr lang="zh-CN" altLang="en-US" sz="2800" dirty="0" smtClean="0"/>
              <a:t>Es</a:t>
            </a:r>
            <a:r>
              <a:rPr lang="zh-CN" altLang="en-US" sz="2800" dirty="0"/>
              <a:t>1-s3＝KEsin2πftcosθ</a:t>
            </a:r>
          </a:p>
          <a:p>
            <a:r>
              <a:rPr lang="zh-CN" altLang="en-US" sz="2800" dirty="0"/>
              <a:t>Es2-s4＝KEsin2πftsin</a:t>
            </a:r>
            <a:r>
              <a:rPr lang="zh-CN" altLang="en-US" sz="2800" dirty="0" smtClean="0"/>
              <a:t>θ</a:t>
            </a:r>
            <a:endParaRPr lang="en-US" altLang="zh-CN" sz="2800" dirty="0" smtClean="0"/>
          </a:p>
          <a:p>
            <a:r>
              <a:rPr lang="zh-CN" altLang="en-US" sz="2800" dirty="0" smtClean="0"/>
              <a:t>式</a:t>
            </a:r>
            <a:r>
              <a:rPr lang="zh-CN" altLang="en-US" sz="2800" dirty="0"/>
              <a:t>中 K——传输比;θ——转子偏离原点的角度。令θ＝ωt,即转子做</a:t>
            </a:r>
            <a:r>
              <a:rPr lang="zh-CN" altLang="en-US" sz="2800" dirty="0" smtClean="0"/>
              <a:t>匀速运动。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59166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28" y="1732936"/>
            <a:ext cx="7629097" cy="4662225"/>
          </a:xfrm>
        </p:spPr>
      </p:pic>
      <p:sp>
        <p:nvSpPr>
          <p:cNvPr id="2" name="矩形 1"/>
          <p:cNvSpPr/>
          <p:nvPr/>
        </p:nvSpPr>
        <p:spPr>
          <a:xfrm>
            <a:off x="632346" y="1100253"/>
            <a:ext cx="103677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kern="100" dirty="0" smtClean="0">
                <a:solidFill>
                  <a:srgbClr val="333333"/>
                </a:solidFill>
                <a:latin typeface="ˎ̥"/>
                <a:cs typeface="Times New Roman" panose="02020603050405020304" pitchFamily="18" charset="0"/>
              </a:rPr>
              <a:t>	</a:t>
            </a:r>
            <a:r>
              <a:rPr lang="zh-CN" altLang="zh-CN" sz="2800" kern="100" dirty="0" smtClean="0">
                <a:solidFill>
                  <a:srgbClr val="333333"/>
                </a:solidFill>
                <a:latin typeface="ˎ̥"/>
                <a:cs typeface="Times New Roman" panose="02020603050405020304" pitchFamily="18" charset="0"/>
              </a:rPr>
              <a:t>输出</a:t>
            </a:r>
            <a:r>
              <a:rPr lang="zh-CN" altLang="zh-CN" sz="2800" kern="100" dirty="0">
                <a:solidFill>
                  <a:srgbClr val="333333"/>
                </a:solidFill>
                <a:latin typeface="ˎ̥"/>
                <a:cs typeface="Times New Roman" panose="02020603050405020304" pitchFamily="18" charset="0"/>
              </a:rPr>
              <a:t>的电压包络信号为为</a:t>
            </a:r>
            <a:r>
              <a:rPr lang="en-US" altLang="zh-CN" sz="2800" kern="100" dirty="0" err="1">
                <a:solidFill>
                  <a:srgbClr val="333333"/>
                </a:solidFill>
                <a:latin typeface="ˎ̥"/>
                <a:cs typeface="Times New Roman" panose="02020603050405020304" pitchFamily="18" charset="0"/>
              </a:rPr>
              <a:t>sinωt</a:t>
            </a:r>
            <a:r>
              <a:rPr lang="zh-CN" altLang="zh-CN" sz="2800" kern="100" dirty="0">
                <a:solidFill>
                  <a:srgbClr val="333333"/>
                </a:solidFill>
                <a:latin typeface="ˎ̥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 err="1">
                <a:solidFill>
                  <a:srgbClr val="333333"/>
                </a:solidFill>
                <a:latin typeface="ˎ̥"/>
                <a:cs typeface="Times New Roman" panose="02020603050405020304" pitchFamily="18" charset="0"/>
              </a:rPr>
              <a:t>cosωt</a:t>
            </a:r>
            <a:r>
              <a:rPr lang="zh-CN" altLang="zh-CN" sz="2800" kern="100" dirty="0">
                <a:solidFill>
                  <a:srgbClr val="333333"/>
                </a:solidFill>
                <a:latin typeface="ˎ̥"/>
                <a:cs typeface="Times New Roman" panose="02020603050405020304" pitchFamily="18" charset="0"/>
              </a:rPr>
              <a:t>，数字转换器就是通过检测这两组输出信号获取旋变位置信息的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87389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3" descr="http://www.cnc024.com/system/UploadFiles/20081282148139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91" y="926326"/>
            <a:ext cx="7895703" cy="538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70291" y="1111240"/>
            <a:ext cx="31917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 smtClean="0">
                <a:solidFill>
                  <a:srgbClr val="333333"/>
                </a:solidFill>
                <a:latin typeface="ˎ̥"/>
                <a:cs typeface="Times New Roman" panose="02020603050405020304" pitchFamily="18" charset="0"/>
              </a:rPr>
              <a:t>	</a:t>
            </a:r>
            <a:r>
              <a:rPr lang="zh-CN" altLang="zh-CN" sz="2800" kern="100" dirty="0" smtClean="0">
                <a:solidFill>
                  <a:srgbClr val="333333"/>
                </a:solidFill>
                <a:latin typeface="ˎ̥"/>
                <a:cs typeface="Times New Roman" panose="02020603050405020304" pitchFamily="18" charset="0"/>
              </a:rPr>
              <a:t>旋转变压器</a:t>
            </a:r>
            <a:r>
              <a:rPr lang="en-US" altLang="zh-CN" sz="2800" kern="100" dirty="0">
                <a:solidFill>
                  <a:srgbClr val="333333"/>
                </a:solidFill>
                <a:latin typeface="ˎ̥"/>
                <a:cs typeface="Times New Roman" panose="02020603050405020304" pitchFamily="18" charset="0"/>
              </a:rPr>
              <a:t>/</a:t>
            </a:r>
            <a:r>
              <a:rPr lang="zh-CN" altLang="zh-CN" sz="2800" kern="100" dirty="0">
                <a:solidFill>
                  <a:srgbClr val="333333"/>
                </a:solidFill>
                <a:latin typeface="ˎ̥"/>
                <a:cs typeface="Times New Roman" panose="02020603050405020304" pitchFamily="18" charset="0"/>
              </a:rPr>
              <a:t>数字变换器</a:t>
            </a:r>
            <a:r>
              <a:rPr lang="en-US" altLang="zh-CN" sz="2800" kern="100" dirty="0">
                <a:solidFill>
                  <a:srgbClr val="333333"/>
                </a:solidFill>
                <a:latin typeface="ˎ̥"/>
                <a:cs typeface="Times New Roman" panose="02020603050405020304" pitchFamily="18" charset="0"/>
              </a:rPr>
              <a:t>(RDC)</a:t>
            </a:r>
            <a:r>
              <a:rPr lang="zh-CN" altLang="zh-CN" sz="2800" kern="100" dirty="0">
                <a:solidFill>
                  <a:srgbClr val="333333"/>
                </a:solidFill>
                <a:latin typeface="ˎ̥"/>
                <a:cs typeface="Times New Roman" panose="02020603050405020304" pitchFamily="18" charset="0"/>
              </a:rPr>
              <a:t>的内部原理框图和外围电路。根据</a:t>
            </a:r>
            <a:r>
              <a:rPr lang="en-US" altLang="zh-CN" sz="2800" kern="100" dirty="0">
                <a:solidFill>
                  <a:srgbClr val="333333"/>
                </a:solidFill>
                <a:latin typeface="ˎ̥"/>
                <a:cs typeface="Times New Roman" panose="02020603050405020304" pitchFamily="18" charset="0"/>
              </a:rPr>
              <a:t>Reference I/P</a:t>
            </a:r>
            <a:r>
              <a:rPr lang="zh-CN" altLang="zh-CN" sz="2800" kern="100" dirty="0">
                <a:solidFill>
                  <a:srgbClr val="333333"/>
                </a:solidFill>
                <a:latin typeface="ˎ̥"/>
                <a:cs typeface="Times New Roman" panose="02020603050405020304" pitchFamily="18" charset="0"/>
              </a:rPr>
              <a:t>引脚引入的正弦信号</a:t>
            </a:r>
            <a:r>
              <a:rPr lang="en-US" altLang="zh-CN" sz="2800" kern="100" dirty="0">
                <a:solidFill>
                  <a:srgbClr val="333333"/>
                </a:solidFill>
                <a:latin typeface="ˎ̥"/>
                <a:cs typeface="Times New Roman" panose="02020603050405020304" pitchFamily="18" charset="0"/>
              </a:rPr>
              <a:t>sin</a:t>
            </a:r>
            <a:r>
              <a:rPr lang="zh-CN" altLang="zh-CN" sz="2800" kern="100" dirty="0">
                <a:solidFill>
                  <a:srgbClr val="333333"/>
                </a:solidFill>
                <a:latin typeface="ˎ̥"/>
                <a:cs typeface="Times New Roman" panose="02020603050405020304" pitchFamily="18" charset="0"/>
              </a:rPr>
              <a:t>和余弦信号</a:t>
            </a:r>
            <a:r>
              <a:rPr lang="en-US" altLang="zh-CN" sz="2800" kern="100" dirty="0">
                <a:solidFill>
                  <a:srgbClr val="333333"/>
                </a:solidFill>
                <a:latin typeface="ˎ̥"/>
                <a:cs typeface="Times New Roman" panose="02020603050405020304" pitchFamily="18" charset="0"/>
              </a:rPr>
              <a:t>cos</a:t>
            </a:r>
            <a:r>
              <a:rPr lang="zh-CN" altLang="zh-CN" sz="2800" kern="100" dirty="0">
                <a:solidFill>
                  <a:srgbClr val="333333"/>
                </a:solidFill>
                <a:latin typeface="ˎ̥"/>
                <a:cs typeface="Times New Roman" panose="02020603050405020304" pitchFamily="18" charset="0"/>
              </a:rPr>
              <a:t>以及</a:t>
            </a:r>
            <a:r>
              <a:rPr lang="en-US" altLang="zh-CN" sz="2800" kern="100" dirty="0">
                <a:solidFill>
                  <a:srgbClr val="333333"/>
                </a:solidFill>
                <a:latin typeface="ˎ̥"/>
                <a:cs typeface="Times New Roman" panose="02020603050405020304" pitchFamily="18" charset="0"/>
              </a:rPr>
              <a:t>sin</a:t>
            </a:r>
            <a:r>
              <a:rPr lang="zh-CN" altLang="zh-CN" sz="2800" kern="100" dirty="0">
                <a:solidFill>
                  <a:srgbClr val="333333"/>
                </a:solidFill>
                <a:latin typeface="ˎ̥"/>
                <a:cs typeface="Times New Roman" panose="02020603050405020304" pitchFamily="18" charset="0"/>
              </a:rPr>
              <a:t>引脚输入的调制信号</a:t>
            </a:r>
            <a:r>
              <a:rPr lang="en-US" altLang="zh-CN" sz="2800" kern="100" dirty="0">
                <a:solidFill>
                  <a:srgbClr val="333333"/>
                </a:solidFill>
                <a:latin typeface="ˎ̥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solidFill>
                  <a:srgbClr val="333333"/>
                </a:solidFill>
                <a:latin typeface="ˎ̥"/>
                <a:cs typeface="Times New Roman" panose="02020603050405020304" pitchFamily="18" charset="0"/>
              </a:rPr>
              <a:t>实现绝对角度测量。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7880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32764"/>
            <a:ext cx="10515600" cy="5044199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原理总结：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1.</a:t>
            </a:r>
            <a:r>
              <a:rPr lang="zh-CN" altLang="en-US" dirty="0" smtClean="0"/>
              <a:t>旋变</a:t>
            </a:r>
            <a:r>
              <a:rPr lang="zh-CN" altLang="zh-CN" dirty="0" smtClean="0"/>
              <a:t>是</a:t>
            </a:r>
            <a:r>
              <a:rPr lang="zh-CN" altLang="zh-CN" dirty="0"/>
              <a:t>变压器，有变压比，一般是</a:t>
            </a:r>
            <a:r>
              <a:rPr lang="en-US" altLang="zh-CN" dirty="0"/>
              <a:t>0.5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zh-CN" dirty="0"/>
              <a:t>输出线圈与输入线圈有相对运动，得到随旋转位置变化的幅值输出。</a:t>
            </a:r>
          </a:p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zh-CN" dirty="0"/>
              <a:t>输入线圈又称励磁输入端，常用</a:t>
            </a:r>
            <a:r>
              <a:rPr lang="en-US" altLang="zh-CN" dirty="0"/>
              <a:t>4~13Vrms</a:t>
            </a:r>
            <a:r>
              <a:rPr lang="zh-CN" altLang="zh-CN" dirty="0"/>
              <a:t>，</a:t>
            </a:r>
            <a:r>
              <a:rPr lang="en-US" altLang="zh-CN" dirty="0"/>
              <a:t>10kHz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r>
              <a:rPr lang="en-US" altLang="zh-CN" dirty="0"/>
              <a:t>4.</a:t>
            </a:r>
            <a:r>
              <a:rPr lang="zh-CN" altLang="zh-CN" dirty="0"/>
              <a:t>两组输出相位差</a:t>
            </a:r>
            <a:r>
              <a:rPr lang="en-US" altLang="zh-CN" dirty="0"/>
              <a:t>90</a:t>
            </a:r>
            <a:r>
              <a:rPr lang="zh-CN" altLang="zh-CN" dirty="0"/>
              <a:t>度，得到</a:t>
            </a:r>
            <a:r>
              <a:rPr lang="en-US" altLang="zh-CN" dirty="0"/>
              <a:t>SIN/COS</a:t>
            </a:r>
            <a:r>
              <a:rPr lang="zh-CN" altLang="zh-CN" dirty="0"/>
              <a:t>两路输出信号。</a:t>
            </a:r>
          </a:p>
          <a:p>
            <a:pPr marL="0" indent="0">
              <a:buNone/>
            </a:pPr>
            <a:r>
              <a:rPr lang="en-US" altLang="zh-CN" dirty="0"/>
              <a:t>5.</a:t>
            </a:r>
            <a:r>
              <a:rPr lang="zh-CN" altLang="zh-CN" dirty="0"/>
              <a:t>输出物理信号经过</a:t>
            </a:r>
            <a:r>
              <a:rPr lang="zh-CN" altLang="zh-CN" dirty="0" smtClean="0"/>
              <a:t>内部转换</a:t>
            </a:r>
            <a:r>
              <a:rPr lang="zh-CN" altLang="zh-CN" dirty="0"/>
              <a:t>，得到数字信号输出。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1644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87</Words>
  <Application>Microsoft Office PowerPoint</Application>
  <PresentationFormat>宽屏</PresentationFormat>
  <Paragraphs>22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ˎ̥</vt:lpstr>
      <vt:lpstr>宋体</vt:lpstr>
      <vt:lpstr>Arial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白皮饼</cp:lastModifiedBy>
  <cp:revision>50</cp:revision>
  <dcterms:created xsi:type="dcterms:W3CDTF">2018-06-13T04:44:44Z</dcterms:created>
  <dcterms:modified xsi:type="dcterms:W3CDTF">2019-06-19T05:39:03Z</dcterms:modified>
</cp:coreProperties>
</file>