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60" r:id="rId5"/>
    <p:sldId id="264" r:id="rId6"/>
    <p:sldId id="259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4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B7DA9-F0ED-48B7-896D-687971D1512F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81A6-0F4A-4921-8EDA-21BE5EE72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9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481A6-0F4A-4921-8EDA-21BE5EE728D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54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2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9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"/>
            <a:ext cx="12192000" cy="68524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86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37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8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73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0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5423-3F41-4A5F-8A1F-841A9D575D3C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4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119119"/>
            <a:ext cx="11204812" cy="510426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8424" y="1897039"/>
            <a:ext cx="5404513" cy="709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 smtClean="0">
                <a:solidFill>
                  <a:srgbClr val="FF0000"/>
                </a:solidFill>
              </a:rPr>
              <a:t>上电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STATE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实例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82639"/>
            <a:ext cx="10515600" cy="519432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北</a:t>
            </a:r>
            <a:r>
              <a:rPr lang="zh-CN" altLang="en-US" dirty="0" smtClean="0"/>
              <a:t>汽</a:t>
            </a:r>
            <a:r>
              <a:rPr lang="en-US" altLang="zh-CN" dirty="0" smtClean="0"/>
              <a:t>EV200</a:t>
            </a:r>
            <a:r>
              <a:rPr lang="zh-CN" altLang="en-US" dirty="0" smtClean="0"/>
              <a:t>不能完成上电：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BMS</a:t>
            </a:r>
            <a:r>
              <a:rPr lang="zh-CN" altLang="en-US" dirty="0" smtClean="0"/>
              <a:t>内存储故障</a:t>
            </a:r>
            <a:r>
              <a:rPr lang="zh-CN" altLang="en-US" dirty="0" smtClean="0"/>
              <a:t>代码负极继电器</a:t>
            </a:r>
            <a:r>
              <a:rPr lang="zh-CN" altLang="en-US" dirty="0" smtClean="0"/>
              <a:t>闭合相应</a:t>
            </a:r>
            <a:r>
              <a:rPr lang="zh-CN" altLang="en-US" dirty="0" smtClean="0"/>
              <a:t>超时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xmlns="" id="{1AE7DDFE-435A-4FD7-83CD-13B23D47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2823955"/>
            <a:ext cx="9267825" cy="30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96287"/>
            <a:ext cx="10515600" cy="518067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分析过程：</a:t>
            </a:r>
            <a:endParaRPr lang="zh-CN" altLang="en-US" dirty="0"/>
          </a:p>
        </p:txBody>
      </p:sp>
      <p:pic>
        <p:nvPicPr>
          <p:cNvPr id="4" name="图片 3" descr="11、驱动电机系统上电流程"/>
          <p:cNvPicPr/>
          <p:nvPr/>
        </p:nvPicPr>
        <p:blipFill>
          <a:blip r:embed="rId2"/>
          <a:stretch>
            <a:fillRect/>
          </a:stretch>
        </p:blipFill>
        <p:spPr>
          <a:xfrm>
            <a:off x="2906971" y="177422"/>
            <a:ext cx="9285029" cy="63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5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57911C1-D0BD-48AE-80E7-ACA4620788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601648"/>
              </p:ext>
            </p:extLst>
          </p:nvPr>
        </p:nvGraphicFramePr>
        <p:xfrm>
          <a:off x="1170011" y="1413363"/>
          <a:ext cx="9410700" cy="230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8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3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程 序</a:t>
                      </a:r>
                    </a:p>
                  </a:txBody>
                  <a:tcPr marL="91428" marR="91428" marT="45772" marB="45772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详细步骤 </a:t>
                      </a:r>
                    </a:p>
                  </a:txBody>
                  <a:tcPr marL="91428" marR="91428" marT="45772" marB="45772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/>
                        <a:t>备  注 </a:t>
                      </a:r>
                    </a:p>
                  </a:txBody>
                  <a:tcPr marL="91428" marR="91428" marT="45772" marB="4577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步 骤 1 </a:t>
                      </a:r>
                    </a:p>
                  </a:txBody>
                  <a:tcPr marL="91428" marR="91428" marT="45772" marB="45772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将 CAN 盒与电脑连接并将插针插入整车 CAN1 通讯口 </a:t>
                      </a:r>
                    </a:p>
                  </a:txBody>
                  <a:tcPr marL="91428" marR="91428" marT="45772" marB="45772"/>
                </a:tc>
                <a:tc row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通讯口 H、L 位置插针必须正确否则无法正常 显 示 报 文 数 据 。</a:t>
                      </a:r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CAN1 为整车数据通讯端  </a:t>
                      </a:r>
                    </a:p>
                  </a:txBody>
                  <a:tcPr marL="91428" marR="91428" marT="45772" marB="4577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4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步 骤 </a:t>
                      </a:r>
                      <a:r>
                        <a:rPr lang="en-US" altLang="zh-CN" sz="1600">
                          <a:sym typeface="+mn-ea"/>
                        </a:rPr>
                        <a:t>2</a:t>
                      </a:r>
                    </a:p>
                  </a:txBody>
                  <a:tcPr marL="91428" marR="91428" marT="45772" marB="45772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打开“ZLG”报文下载软件 </a:t>
                      </a:r>
                    </a:p>
                  </a:txBody>
                  <a:tcPr marL="91428" marR="91428" marT="45772" marB="45772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4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步 骤 </a:t>
                      </a:r>
                      <a:r>
                        <a:rPr lang="en-US" altLang="zh-CN" sz="1600">
                          <a:sym typeface="+mn-ea"/>
                        </a:rPr>
                        <a:t>3</a:t>
                      </a:r>
                    </a:p>
                  </a:txBody>
                  <a:tcPr marL="91428" marR="91428" marT="45772" marB="45772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确定 CAN 通道号与 CAN 盒通道一致，确定波特率为 CAN1 标准 500kbp </a:t>
                      </a:r>
                    </a:p>
                  </a:txBody>
                  <a:tcPr marL="91428" marR="91428" marT="45772" marB="45772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步 骤 </a:t>
                      </a:r>
                      <a:r>
                        <a:rPr lang="en-US" altLang="zh-CN" sz="1600">
                          <a:sym typeface="+mn-ea"/>
                        </a:rPr>
                        <a:t>4</a:t>
                      </a:r>
                    </a:p>
                  </a:txBody>
                  <a:tcPr marL="91428" marR="91428" marT="45772" marB="45772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打开整车开关至“ON”档接通电源激活 BMS </a:t>
                      </a:r>
                    </a:p>
                  </a:txBody>
                  <a:tcPr marL="91428" marR="91428" marT="45772" marB="45772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4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步 骤 </a:t>
                      </a:r>
                      <a:r>
                        <a:rPr lang="en-US" altLang="zh-CN" sz="1600">
                          <a:sym typeface="+mn-ea"/>
                        </a:rPr>
                        <a:t>5</a:t>
                      </a:r>
                    </a:p>
                  </a:txBody>
                  <a:tcPr marL="91428" marR="91428" marT="45772" marB="45772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/>
                        <a:t>点击软件中“确认并启动 CAN”开始下载报文 </a:t>
                      </a:r>
                    </a:p>
                  </a:txBody>
                  <a:tcPr marL="91428" marR="91428" marT="45772" marB="45772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对象 3">
            <a:extLst>
              <a:ext uri="{FF2B5EF4-FFF2-40B4-BE49-F238E27FC236}">
                <a16:creationId xmlns:a16="http://schemas.microsoft.com/office/drawing/2014/main" xmlns="" id="{2075A702-3E7F-4AFF-B906-019C8267D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950302"/>
              </p:ext>
            </p:extLst>
          </p:nvPr>
        </p:nvGraphicFramePr>
        <p:xfrm>
          <a:off x="1561513" y="3759510"/>
          <a:ext cx="3588362" cy="217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4086795" imgH="2495238" progId="Paint.Picture">
                  <p:embed/>
                </p:oleObj>
              </mc:Choice>
              <mc:Fallback>
                <p:oleObj r:id="rId3" imgW="4086795" imgH="2495238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513" y="3759510"/>
                        <a:ext cx="3588362" cy="2176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="" id="{D3894557-EB63-4698-AE63-776E5165D2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86858"/>
              </p:ext>
            </p:extLst>
          </p:nvPr>
        </p:nvGraphicFramePr>
        <p:xfrm>
          <a:off x="6258169" y="3784418"/>
          <a:ext cx="3855818" cy="215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4390476" imgH="2467319" progId="Paint.Picture">
                  <p:embed/>
                </p:oleObj>
              </mc:Choice>
              <mc:Fallback>
                <p:oleObj r:id="rId5" imgW="4390476" imgH="2467319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169" y="3784418"/>
                        <a:ext cx="3855818" cy="2151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C87112E-82D5-4597-8BF6-8AC9E2029446}"/>
              </a:ext>
            </a:extLst>
          </p:cNvPr>
          <p:cNvSpPr/>
          <p:nvPr/>
        </p:nvSpPr>
        <p:spPr>
          <a:xfrm>
            <a:off x="849469" y="921913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BMSCAN1 报文采集流程与规范 </a:t>
            </a:r>
          </a:p>
        </p:txBody>
      </p:sp>
    </p:spTree>
    <p:extLst>
      <p:ext uri="{BB962C8B-B14F-4D97-AF65-F5344CB8AC3E}">
        <p14:creationId xmlns:p14="http://schemas.microsoft.com/office/powerpoint/2010/main" val="285946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enovo\My Documents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0820" y="1201625"/>
            <a:ext cx="8762713" cy="357996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859777" y="5150074"/>
            <a:ext cx="11085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说明：  </a:t>
            </a:r>
            <a:r>
              <a:rPr lang="en-US" altLang="zh-CN" sz="2000" dirty="0" smtClean="0">
                <a:latin typeface="+mn-ea"/>
              </a:rPr>
              <a:t>a</a:t>
            </a:r>
            <a:r>
              <a:rPr lang="zh-CN" altLang="en-US" sz="2000" dirty="0" smtClean="0">
                <a:latin typeface="+mn-ea"/>
              </a:rPr>
              <a:t>）当排查动力电池问题时，一般用“</a:t>
            </a:r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”和“</a:t>
            </a:r>
            <a:r>
              <a:rPr lang="en-US" altLang="zh-CN" sz="2000" dirty="0" smtClean="0">
                <a:latin typeface="+mn-ea"/>
              </a:rPr>
              <a:t>10</a:t>
            </a:r>
            <a:r>
              <a:rPr lang="zh-CN" altLang="en-US" sz="2000" dirty="0" smtClean="0">
                <a:latin typeface="+mn-ea"/>
              </a:rPr>
              <a:t>”采集电池信息进行分析；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              b</a:t>
            </a:r>
            <a:r>
              <a:rPr lang="zh-CN" altLang="en-US" sz="2000" dirty="0" smtClean="0">
                <a:latin typeface="+mn-ea"/>
              </a:rPr>
              <a:t>）当排查整车故障时，一般用“</a:t>
            </a:r>
            <a:r>
              <a:rPr lang="en-US" altLang="zh-CN" sz="2000" dirty="0" smtClean="0">
                <a:latin typeface="+mn-ea"/>
              </a:rPr>
              <a:t>1</a:t>
            </a:r>
            <a:r>
              <a:rPr lang="zh-CN" altLang="en-US" sz="2000" dirty="0" smtClean="0">
                <a:latin typeface="+mn-ea"/>
              </a:rPr>
              <a:t>”和“</a:t>
            </a:r>
            <a:r>
              <a:rPr lang="en-US" altLang="zh-CN" sz="2000" dirty="0" smtClean="0">
                <a:latin typeface="+mn-ea"/>
              </a:rPr>
              <a:t>9</a:t>
            </a:r>
            <a:r>
              <a:rPr lang="zh-CN" altLang="en-US" sz="2000" dirty="0" smtClean="0">
                <a:latin typeface="+mn-ea"/>
              </a:rPr>
              <a:t>”采集整车信息进行分析；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              c</a:t>
            </a:r>
            <a:r>
              <a:rPr lang="zh-CN" altLang="en-US" sz="2000" dirty="0" smtClean="0">
                <a:latin typeface="+mn-ea"/>
              </a:rPr>
              <a:t>）当排查快充问题时，一般用“</a:t>
            </a:r>
            <a:r>
              <a:rPr lang="en-US" altLang="zh-CN" sz="2000" dirty="0" smtClean="0">
                <a:latin typeface="+mn-ea"/>
              </a:rPr>
              <a:t>3</a:t>
            </a:r>
            <a:r>
              <a:rPr lang="zh-CN" altLang="en-US" sz="2000" dirty="0" smtClean="0">
                <a:latin typeface="+mn-ea"/>
              </a:rPr>
              <a:t>”和“</a:t>
            </a:r>
            <a:r>
              <a:rPr lang="en-US" altLang="zh-CN" sz="2000" dirty="0" smtClean="0">
                <a:latin typeface="+mn-ea"/>
              </a:rPr>
              <a:t>11</a:t>
            </a:r>
            <a:r>
              <a:rPr lang="zh-CN" altLang="en-US" sz="2000" dirty="0" smtClean="0">
                <a:latin typeface="+mn-ea"/>
              </a:rPr>
              <a:t>”采集快充</a:t>
            </a:r>
            <a:r>
              <a:rPr lang="en-US" altLang="zh-CN" sz="2000" dirty="0" smtClean="0">
                <a:latin typeface="+mn-ea"/>
              </a:rPr>
              <a:t>CAN</a:t>
            </a:r>
            <a:r>
              <a:rPr lang="zh-CN" altLang="en-US" sz="2000" dirty="0" smtClean="0">
                <a:latin typeface="+mn-ea"/>
              </a:rPr>
              <a:t>的信息进行比对分析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882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5">
            <a:extLst>
              <a:ext uri="{FF2B5EF4-FFF2-40B4-BE49-F238E27FC236}">
                <a16:creationId xmlns:a16="http://schemas.microsoft.com/office/drawing/2014/main" xmlns="" id="{AB857FF9-7B66-48DF-AB80-4DEA6747B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515347"/>
              </p:ext>
            </p:extLst>
          </p:nvPr>
        </p:nvGraphicFramePr>
        <p:xfrm>
          <a:off x="1114938" y="984738"/>
          <a:ext cx="41148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4866667" imgH="2857899" progId="Paint.Picture">
                  <p:embed/>
                </p:oleObj>
              </mc:Choice>
              <mc:Fallback>
                <p:oleObj r:id="rId3" imgW="4866667" imgH="2857899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938" y="984738"/>
                        <a:ext cx="411480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1">
            <a:extLst>
              <a:ext uri="{FF2B5EF4-FFF2-40B4-BE49-F238E27FC236}">
                <a16:creationId xmlns:a16="http://schemas.microsoft.com/office/drawing/2014/main" xmlns="" id="{3FDB07A2-DC50-4983-AF95-04414A3C39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081375"/>
              </p:ext>
            </p:extLst>
          </p:nvPr>
        </p:nvGraphicFramePr>
        <p:xfrm>
          <a:off x="7081324" y="984738"/>
          <a:ext cx="3995738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5" imgW="4858428" imgH="2895238" progId="Paint.Picture">
                  <p:embed/>
                </p:oleObj>
              </mc:Choice>
              <mc:Fallback>
                <p:oleObj r:id="rId5" imgW="4858428" imgH="2895238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324" y="984738"/>
                        <a:ext cx="3995738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3">
            <a:extLst>
              <a:ext uri="{FF2B5EF4-FFF2-40B4-BE49-F238E27FC236}">
                <a16:creationId xmlns:a16="http://schemas.microsoft.com/office/drawing/2014/main" xmlns="" id="{A481687C-5BDB-43A9-B818-BB8FA3639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975176"/>
              </p:ext>
            </p:extLst>
          </p:nvPr>
        </p:nvGraphicFramePr>
        <p:xfrm>
          <a:off x="1369853" y="3613666"/>
          <a:ext cx="3754437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7" imgW="5106113" imgH="2800741" progId="Paint.Picture">
                  <p:embed/>
                </p:oleObj>
              </mc:Choice>
              <mc:Fallback>
                <p:oleObj r:id="rId7" imgW="5106113" imgH="2800741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853" y="3613666"/>
                        <a:ext cx="3754437" cy="226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7">
            <a:extLst>
              <a:ext uri="{FF2B5EF4-FFF2-40B4-BE49-F238E27FC236}">
                <a16:creationId xmlns:a16="http://schemas.microsoft.com/office/drawing/2014/main" xmlns="" id="{897FE596-A249-4611-971B-9C1070C34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315107"/>
              </p:ext>
            </p:extLst>
          </p:nvPr>
        </p:nvGraphicFramePr>
        <p:xfrm>
          <a:off x="7081324" y="3637519"/>
          <a:ext cx="4211638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9" imgW="4828571" imgH="2723810" progId="Paint.Picture">
                  <p:embed/>
                </p:oleObj>
              </mc:Choice>
              <mc:Fallback>
                <p:oleObj r:id="rId9" imgW="4828571" imgH="272381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324" y="3637519"/>
                        <a:ext cx="4211638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60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69" y="1022988"/>
            <a:ext cx="8577013" cy="5317748"/>
          </a:xfrm>
        </p:spPr>
      </p:pic>
    </p:spTree>
    <p:extLst>
      <p:ext uri="{BB962C8B-B14F-4D97-AF65-F5344CB8AC3E}">
        <p14:creationId xmlns:p14="http://schemas.microsoft.com/office/powerpoint/2010/main" val="182494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68991"/>
            <a:ext cx="3952164" cy="520797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VCU</a:t>
            </a:r>
            <a:r>
              <a:rPr lang="zh-CN" altLang="en-US" dirty="0" smtClean="0"/>
              <a:t>负责</a:t>
            </a:r>
            <a:r>
              <a:rPr lang="en-US" altLang="zh-CN" dirty="0" smtClean="0"/>
              <a:t>BMS</a:t>
            </a:r>
            <a:r>
              <a:rPr lang="zh-CN" altLang="en-US" dirty="0" smtClean="0"/>
              <a:t>负极继电器的驱动。以</a:t>
            </a:r>
            <a:r>
              <a:rPr lang="en-US" altLang="zh-CN" dirty="0" smtClean="0"/>
              <a:t>V2</a:t>
            </a:r>
            <a:r>
              <a:rPr lang="zh-CN" altLang="en-US" dirty="0" smtClean="0"/>
              <a:t>点电压为判断依据判断负极继电器闭合情况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08" y="174401"/>
            <a:ext cx="6128485" cy="61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3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32764"/>
            <a:ext cx="3815687" cy="50441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VCU</a:t>
            </a:r>
            <a:r>
              <a:rPr lang="zh-CN" altLang="en-US" dirty="0" smtClean="0"/>
              <a:t>闭合负极继电器，</a:t>
            </a:r>
            <a:r>
              <a:rPr lang="en-US" altLang="zh-CN" dirty="0" smtClean="0"/>
              <a:t>BMS</a:t>
            </a:r>
            <a:r>
              <a:rPr lang="zh-CN" altLang="en-US" dirty="0" smtClean="0"/>
              <a:t>检测</a:t>
            </a:r>
            <a:r>
              <a:rPr lang="en-US" altLang="zh-CN" dirty="0" smtClean="0"/>
              <a:t>V2</a:t>
            </a:r>
            <a:r>
              <a:rPr lang="zh-CN" altLang="en-US" dirty="0" smtClean="0"/>
              <a:t>闭合状态确认是否完成并上报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由于未能完成闭合继电器线圈负极，判定</a:t>
            </a:r>
            <a:r>
              <a:rPr lang="en-US" altLang="zh-CN" dirty="0" smtClean="0"/>
              <a:t>VCU</a:t>
            </a:r>
            <a:r>
              <a:rPr lang="zh-CN" altLang="en-US" dirty="0" smtClean="0"/>
              <a:t>损坏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20" y="1746914"/>
            <a:ext cx="7136026" cy="41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274</Words>
  <Application>Microsoft Office PowerPoint</Application>
  <PresentationFormat>宽屏</PresentationFormat>
  <Paragraphs>27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Office 主题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白皮饼</cp:lastModifiedBy>
  <cp:revision>216</cp:revision>
  <dcterms:created xsi:type="dcterms:W3CDTF">2018-06-13T04:44:44Z</dcterms:created>
  <dcterms:modified xsi:type="dcterms:W3CDTF">2019-08-28T08:20:09Z</dcterms:modified>
</cp:coreProperties>
</file>